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48"/>
  </p:notesMasterIdLst>
  <p:handoutMasterIdLst>
    <p:handoutMasterId r:id="rId49"/>
  </p:handoutMasterIdLst>
  <p:sldIdLst>
    <p:sldId id="1130" r:id="rId2"/>
    <p:sldId id="1234" r:id="rId3"/>
    <p:sldId id="1235" r:id="rId4"/>
    <p:sldId id="1236" r:id="rId5"/>
    <p:sldId id="1237" r:id="rId6"/>
    <p:sldId id="1238" r:id="rId7"/>
    <p:sldId id="1239" r:id="rId8"/>
    <p:sldId id="1240" r:id="rId9"/>
    <p:sldId id="1244" r:id="rId10"/>
    <p:sldId id="1245" r:id="rId11"/>
    <p:sldId id="1241" r:id="rId12"/>
    <p:sldId id="1157" r:id="rId13"/>
    <p:sldId id="1158" r:id="rId14"/>
    <p:sldId id="1167" r:id="rId15"/>
    <p:sldId id="1177" r:id="rId16"/>
    <p:sldId id="1178" r:id="rId17"/>
    <p:sldId id="1184" r:id="rId18"/>
    <p:sldId id="1180" r:id="rId19"/>
    <p:sldId id="1151" r:id="rId20"/>
    <p:sldId id="1182" r:id="rId21"/>
    <p:sldId id="1153" r:id="rId22"/>
    <p:sldId id="1186" r:id="rId23"/>
    <p:sldId id="1187" r:id="rId24"/>
    <p:sldId id="1188" r:id="rId25"/>
    <p:sldId id="1189" r:id="rId26"/>
    <p:sldId id="1190" r:id="rId27"/>
    <p:sldId id="1193" r:id="rId28"/>
    <p:sldId id="1195" r:id="rId29"/>
    <p:sldId id="1197" r:id="rId30"/>
    <p:sldId id="1214" r:id="rId31"/>
    <p:sldId id="1201" r:id="rId32"/>
    <p:sldId id="1216" r:id="rId33"/>
    <p:sldId id="1217" r:id="rId34"/>
    <p:sldId id="1203" r:id="rId35"/>
    <p:sldId id="1220" r:id="rId36"/>
    <p:sldId id="1222" r:id="rId37"/>
    <p:sldId id="1206" r:id="rId38"/>
    <p:sldId id="1210" r:id="rId39"/>
    <p:sldId id="1205" r:id="rId40"/>
    <p:sldId id="1209" r:id="rId41"/>
    <p:sldId id="1223" r:id="rId42"/>
    <p:sldId id="1225" r:id="rId43"/>
    <p:sldId id="1227" r:id="rId44"/>
    <p:sldId id="1228" r:id="rId45"/>
    <p:sldId id="1229" r:id="rId46"/>
    <p:sldId id="1211" r:id="rId47"/>
  </p:sldIdLst>
  <p:sldSz cx="9144000" cy="5143500" type="screen16x9"/>
  <p:notesSz cx="6807200" cy="9939338"/>
  <p:embeddedFontLst>
    <p:embeddedFont>
      <p:font typeface="나눔바른고딕" panose="020B0600000101010101" charset="-127"/>
      <p:regular r:id="rId50"/>
      <p:bold r:id="rId51"/>
    </p:embeddedFont>
    <p:embeddedFont>
      <p:font typeface="나눔손글씨 펜" panose="020B0600000101010101" charset="-127"/>
      <p:regular r:id="rId52"/>
    </p:embeddedFont>
    <p:embeddedFont>
      <p:font typeface="Cambria Math" panose="02040503050406030204" pitchFamily="18" charset="0"/>
      <p:regular r:id="rId53"/>
    </p:embeddedFont>
    <p:embeddedFont>
      <p:font typeface="HY견고딕" panose="02030600000101010101" pitchFamily="18" charset="-127"/>
      <p:regular r:id="rId54"/>
    </p:embeddedFont>
    <p:embeddedFont>
      <p:font typeface="HY헤드라인M" panose="02030600000101010101" pitchFamily="18" charset="-127"/>
      <p:regular r:id="rId55"/>
    </p:embeddedFont>
    <p:embeddedFont>
      <p:font typeface="맑은 고딕" panose="020B0503020000020004" pitchFamily="50" charset="-127"/>
      <p:regular r:id="rId56"/>
      <p:bold r:id="rId57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1pPr>
    <a:lvl2pPr marL="389626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2pPr>
    <a:lvl3pPr marL="779252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3pPr>
    <a:lvl4pPr marL="1168878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4pPr>
    <a:lvl5pPr marL="1558503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5pPr>
    <a:lvl6pPr marL="1948129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6pPr>
    <a:lvl7pPr marL="2337755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7pPr>
    <a:lvl8pPr marL="2727381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8pPr>
    <a:lvl9pPr marL="3117007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78">
          <p15:clr>
            <a:srgbClr val="A4A3A4"/>
          </p15:clr>
        </p15:guide>
        <p15:guide id="2" orient="horz" pos="89">
          <p15:clr>
            <a:srgbClr val="A4A3A4"/>
          </p15:clr>
        </p15:guide>
        <p15:guide id="3" orient="horz" pos="338">
          <p15:clr>
            <a:srgbClr val="A4A3A4"/>
          </p15:clr>
        </p15:guide>
        <p15:guide id="4" orient="horz" pos="736">
          <p15:clr>
            <a:srgbClr val="A4A3A4"/>
          </p15:clr>
        </p15:guide>
        <p15:guide id="5" orient="horz" pos="2981">
          <p15:clr>
            <a:srgbClr val="A4A3A4"/>
          </p15:clr>
        </p15:guide>
        <p15:guide id="6" orient="horz" pos="1620">
          <p15:clr>
            <a:srgbClr val="A4A3A4"/>
          </p15:clr>
        </p15:guide>
        <p15:guide id="7" pos="2880">
          <p15:clr>
            <a:srgbClr val="A4A3A4"/>
          </p15:clr>
        </p15:guide>
        <p15:guide id="8" pos="242">
          <p15:clr>
            <a:srgbClr val="A4A3A4"/>
          </p15:clr>
        </p15:guide>
        <p15:guide id="9" pos="5518">
          <p15:clr>
            <a:srgbClr val="A4A3A4"/>
          </p15:clr>
        </p15:guide>
        <p15:guide id="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0">
          <p15:clr>
            <a:srgbClr val="A4A3A4"/>
          </p15:clr>
        </p15:guide>
        <p15:guide id="3" orient="horz" pos="3131">
          <p15:clr>
            <a:srgbClr val="A4A3A4"/>
          </p15:clr>
        </p15:guide>
        <p15:guide id="4" pos="2143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MART-06" initials="S" lastIdx="1" clrIdx="0">
    <p:extLst>
      <p:ext uri="{19B8F6BF-5375-455C-9EA6-DF929625EA0E}">
        <p15:presenceInfo xmlns:p15="http://schemas.microsoft.com/office/powerpoint/2012/main" userId="SMART-06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A1A0"/>
    <a:srgbClr val="FFFF99"/>
    <a:srgbClr val="000000"/>
    <a:srgbClr val="F95135"/>
    <a:srgbClr val="0B6C97"/>
    <a:srgbClr val="00347F"/>
    <a:srgbClr val="CCCCFF"/>
    <a:srgbClr val="FFFFFF"/>
    <a:srgbClr val="009999"/>
    <a:srgbClr val="109B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D2C430-2B07-45AD-AA33-6FF81D09C6F8}" v="1" dt="2019-05-29T00:20:38.2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45" autoAdjust="0"/>
    <p:restoredTop sz="96488" autoAdjust="0"/>
  </p:normalViewPr>
  <p:slideViewPr>
    <p:cSldViewPr showGuides="1">
      <p:cViewPr varScale="1">
        <p:scale>
          <a:sx n="145" d="100"/>
          <a:sy n="145" d="100"/>
        </p:scale>
        <p:origin x="540" y="84"/>
      </p:cViewPr>
      <p:guideLst>
        <p:guide orient="horz" pos="1178"/>
        <p:guide orient="horz" pos="89"/>
        <p:guide orient="horz" pos="338"/>
        <p:guide orient="horz" pos="736"/>
        <p:guide orient="horz" pos="2981"/>
        <p:guide orient="horz" pos="1620"/>
        <p:guide pos="2880"/>
        <p:guide pos="242"/>
        <p:guide pos="5518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1056"/>
    </p:cViewPr>
  </p:sorterViewPr>
  <p:notesViewPr>
    <p:cSldViewPr showGuides="1">
      <p:cViewPr varScale="1">
        <p:scale>
          <a:sx n="78" d="100"/>
          <a:sy n="78" d="100"/>
        </p:scale>
        <p:origin x="-3366" y="-90"/>
      </p:cViewPr>
      <p:guideLst>
        <p:guide orient="horz" pos="3127"/>
        <p:guide pos="2140"/>
        <p:guide orient="horz" pos="3131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57" Type="http://schemas.openxmlformats.org/officeDocument/2006/relationships/font" Target="fonts/font8.fnt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7.fntdata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효관" userId="5d412245-c878-4bfb-b3ad-7c3e81fe34ff" providerId="ADAL" clId="{0DD2C430-2B07-45AD-AA33-6FF81D09C6F8}"/>
    <pc:docChg chg="modSld">
      <pc:chgData name="김효관" userId="5d412245-c878-4bfb-b3ad-7c3e81fe34ff" providerId="ADAL" clId="{0DD2C430-2B07-45AD-AA33-6FF81D09C6F8}" dt="2019-05-29T00:20:38.233" v="0" actId="2711"/>
      <pc:docMkLst>
        <pc:docMk/>
      </pc:docMkLst>
      <pc:sldChg chg="modSp">
        <pc:chgData name="김효관" userId="5d412245-c878-4bfb-b3ad-7c3e81fe34ff" providerId="ADAL" clId="{0DD2C430-2B07-45AD-AA33-6FF81D09C6F8}" dt="2019-05-29T00:20:38.233" v="0" actId="2711"/>
        <pc:sldMkLst>
          <pc:docMk/>
          <pc:sldMk cId="3270295174" sldId="1240"/>
        </pc:sldMkLst>
        <pc:spChg chg="mod">
          <ac:chgData name="김효관" userId="5d412245-c878-4bfb-b3ad-7c3e81fe34ff" providerId="ADAL" clId="{0DD2C430-2B07-45AD-AA33-6FF81D09C6F8}" dt="2019-05-29T00:20:38.233" v="0" actId="2711"/>
          <ac:spMkLst>
            <pc:docMk/>
            <pc:sldMk cId="3270295174" sldId="1240"/>
            <ac:spMk id="4" creationId="{00000000-0000-0000-0000-000000000000}"/>
          </ac:spMkLst>
        </pc:spChg>
      </pc:sldChg>
    </pc:docChg>
  </pc:docChgLst>
  <pc:docChgLst>
    <pc:chgData name="김효관" userId="5d412245-c878-4bfb-b3ad-7c3e81fe34ff" providerId="ADAL" clId="{05B88742-ADC2-4472-BDE9-F8F6EE213BF0}"/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14"/>
    </mc:Choice>
    <mc:Fallback>
      <c:style val="14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222346077553023"/>
          <c:y val="5.0696436917988141E-2"/>
          <c:w val="0.87099527974648783"/>
          <c:h val="0.8009891058138281"/>
        </c:manualLayout>
      </c:layout>
      <c:barChart>
        <c:barDir val="col"/>
        <c:grouping val="clustered"/>
        <c:varyColors val="0"/>
        <c:ser>
          <c:idx val="0"/>
          <c:order val="0"/>
          <c:tx>
            <c:v>Spark</c:v>
          </c:tx>
          <c:spPr>
            <a:solidFill>
              <a:srgbClr val="0070C0"/>
            </a:solidFill>
          </c:spPr>
          <c:invertIfNegative val="0"/>
          <c:cat>
            <c:numRef>
              <c:f>Sheet1!$C$21:$F$21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</c:numCache>
            </c:numRef>
          </c:cat>
          <c:val>
            <c:numRef>
              <c:f>Sheet1!$E$5:$E$8</c:f>
              <c:numCache>
                <c:formatCode>General</c:formatCode>
                <c:ptCount val="4"/>
                <c:pt idx="0">
                  <c:v>150</c:v>
                </c:pt>
                <c:pt idx="1">
                  <c:v>180</c:v>
                </c:pt>
                <c:pt idx="2">
                  <c:v>200</c:v>
                </c:pt>
                <c:pt idx="3">
                  <c:v>350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45-4FFF-B432-B14EDCAAEC57}"/>
            </c:ext>
          </c:extLst>
        </c:ser>
        <c:ser>
          <c:idx val="1"/>
          <c:order val="1"/>
          <c:tx>
            <c:v>Hadoop</c:v>
          </c:tx>
          <c:spPr>
            <a:solidFill>
              <a:srgbClr val="9FA1A0"/>
            </a:solidFill>
          </c:spPr>
          <c:invertIfNegative val="0"/>
          <c:cat>
            <c:numRef>
              <c:f>Sheet1!$C$21:$F$21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</c:numCache>
            </c:numRef>
          </c:cat>
          <c:val>
            <c:numRef>
              <c:f>Sheet1!$F$5:$F$8</c:f>
              <c:numCache>
                <c:formatCode>General</c:formatCode>
                <c:ptCount val="4"/>
                <c:pt idx="0">
                  <c:v>600</c:v>
                </c:pt>
                <c:pt idx="1">
                  <c:v>1200</c:v>
                </c:pt>
                <c:pt idx="2">
                  <c:v>2550</c:v>
                </c:pt>
                <c:pt idx="3">
                  <c:v>3750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E45-4FFF-B432-B14EDCAAEC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9795328"/>
        <c:axId val="123650432"/>
      </c:barChart>
      <c:catAx>
        <c:axId val="997953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나눔바른고딕" pitchFamily="50" charset="-127"/>
                <a:ea typeface="나눔바른고딕" pitchFamily="50" charset="-127"/>
              </a:defRPr>
            </a:pPr>
            <a:endParaRPr lang="ko-KR"/>
          </a:p>
        </c:txPr>
        <c:crossAx val="123650432"/>
        <c:crosses val="autoZero"/>
        <c:auto val="1"/>
        <c:lblAlgn val="ctr"/>
        <c:lblOffset val="100"/>
        <c:noMultiLvlLbl val="0"/>
      </c:catAx>
      <c:valAx>
        <c:axId val="123650432"/>
        <c:scaling>
          <c:orientation val="minMax"/>
        </c:scaling>
        <c:delete val="0"/>
        <c:axPos val="l"/>
        <c:majorGridlines>
          <c:spPr>
            <a:ln w="3175">
              <a:prstDash val="sysDot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나눔바른고딕" pitchFamily="50" charset="-127"/>
                <a:ea typeface="나눔바른고딕" pitchFamily="50" charset="-127"/>
              </a:defRPr>
            </a:pPr>
            <a:endParaRPr lang="ko-KR"/>
          </a:p>
        </c:txPr>
        <c:crossAx val="9979532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8T14:09:41.30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8262" y="0"/>
            <a:ext cx="2948938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41814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8262" y="9441814"/>
            <a:ext cx="2948938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fld id="{6A0A4519-0FD1-4133-A005-87BF60362A8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425214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6672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6125"/>
            <a:ext cx="6626225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403" y="4722498"/>
            <a:ext cx="5446396" cy="447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</a:t>
            </a:r>
            <a:r>
              <a:rPr lang="en-US" altLang="ko-KR" noProof="0"/>
              <a:t> </a:t>
            </a:r>
            <a:r>
              <a:rPr lang="ko-KR" altLang="en-US" noProof="0"/>
              <a:t>텍스트</a:t>
            </a:r>
            <a:r>
              <a:rPr lang="en-US" altLang="ko-KR" noProof="0"/>
              <a:t> </a:t>
            </a:r>
            <a:r>
              <a:rPr lang="ko-KR" altLang="en-US" noProof="0"/>
              <a:t>스타일을</a:t>
            </a:r>
            <a:r>
              <a:rPr lang="en-US" altLang="ko-KR" noProof="0"/>
              <a:t> </a:t>
            </a:r>
            <a:r>
              <a:rPr lang="ko-KR" altLang="en-US" noProof="0"/>
              <a:t>편집합니다</a:t>
            </a:r>
            <a:endParaRPr lang="en-US" altLang="ko-KR" noProof="0"/>
          </a:p>
          <a:p>
            <a:pPr lvl="1"/>
            <a:r>
              <a:rPr lang="ko-KR" altLang="en-US" noProof="0"/>
              <a:t>둘째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2"/>
            <a:r>
              <a:rPr lang="ko-KR" altLang="en-US" noProof="0"/>
              <a:t>셋째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3"/>
            <a:r>
              <a:rPr lang="ko-KR" altLang="en-US" noProof="0"/>
              <a:t>넷째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4"/>
            <a:r>
              <a:rPr lang="ko-KR" altLang="en-US" noProof="0"/>
              <a:t>다섯째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40226"/>
            <a:ext cx="294893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1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6672" y="9440226"/>
            <a:ext cx="294893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fld id="{2ACB5612-EA7D-459E-9558-DAC4A607271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06057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1pPr>
    <a:lvl2pPr marL="389626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2pPr>
    <a:lvl3pPr marL="779252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3pPr>
    <a:lvl4pPr marL="1168878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4pPr>
    <a:lvl5pPr marL="1558503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5pPr>
    <a:lvl6pPr marL="1948129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n-US" altLang="ko-KR" baseline="0" dirty="0"/>
          </a:p>
        </p:txBody>
      </p:sp>
    </p:spTree>
    <p:extLst>
      <p:ext uri="{BB962C8B-B14F-4D97-AF65-F5344CB8AC3E}">
        <p14:creationId xmlns:p14="http://schemas.microsoft.com/office/powerpoint/2010/main" val="79468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baseline="0" dirty="0"/>
          </a:p>
        </p:txBody>
      </p:sp>
    </p:spTree>
    <p:extLst>
      <p:ext uri="{BB962C8B-B14F-4D97-AF65-F5344CB8AC3E}">
        <p14:creationId xmlns:p14="http://schemas.microsoft.com/office/powerpoint/2010/main" val="2330133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3668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960492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331410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0260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ko-KR" altLang="en-US" dirty="0" err="1"/>
              <a:t>알이랑</a:t>
            </a:r>
            <a:r>
              <a:rPr lang="ko-KR" altLang="en-US" dirty="0"/>
              <a:t> </a:t>
            </a:r>
            <a:r>
              <a:rPr lang="ko-KR" altLang="en-US" dirty="0" err="1"/>
              <a:t>파이선도</a:t>
            </a:r>
            <a:r>
              <a:rPr lang="ko-KR" altLang="en-US" dirty="0"/>
              <a:t> 오픈소스</a:t>
            </a:r>
            <a:r>
              <a:rPr lang="en-US" altLang="ko-KR" dirty="0"/>
              <a:t>, /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73226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3397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61519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61519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8944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8288" cy="3724275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927" y="4718646"/>
            <a:ext cx="5442586" cy="4472386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n-US" altLang="ko-KR" baseline="0" dirty="0"/>
          </a:p>
        </p:txBody>
      </p:sp>
    </p:spTree>
    <p:extLst>
      <p:ext uri="{BB962C8B-B14F-4D97-AF65-F5344CB8AC3E}">
        <p14:creationId xmlns:p14="http://schemas.microsoft.com/office/powerpoint/2010/main" val="4423704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19948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24014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3094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04475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28047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62960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96667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25504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10663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3342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8288" cy="3724275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927" y="4718646"/>
            <a:ext cx="5442586" cy="4472386"/>
          </a:xfrm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292260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68890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95115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46452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60837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16508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06636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90805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19333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23009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8232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352893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76744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84549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56196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41006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1647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57251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09311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86294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037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13938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</p:spPr>
        <p:txBody>
          <a:bodyPr lIns="77925" tIns="38963" rIns="77925" bIns="38963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77925" tIns="38963" rIns="77925" bIns="38963"/>
          <a:lstStyle>
            <a:lvl1pPr marL="0" indent="0" algn="ctr">
              <a:buNone/>
              <a:defRPr>
                <a:latin typeface="돋움"/>
                <a:ea typeface="돋움"/>
                <a:cs typeface="돋움"/>
              </a:defRPr>
            </a:lvl1pPr>
            <a:lvl2pPr marL="389626" indent="0" algn="ctr">
              <a:buNone/>
              <a:defRPr/>
            </a:lvl2pPr>
            <a:lvl3pPr marL="779252" indent="0" algn="ctr">
              <a:buNone/>
              <a:defRPr/>
            </a:lvl3pPr>
            <a:lvl4pPr marL="1168878" indent="0" algn="ctr">
              <a:buNone/>
              <a:defRPr/>
            </a:lvl4pPr>
            <a:lvl5pPr marL="1558503" indent="0" algn="ctr">
              <a:buNone/>
              <a:defRPr/>
            </a:lvl5pPr>
            <a:lvl6pPr marL="1948129" indent="0" algn="ctr">
              <a:buNone/>
              <a:defRPr/>
            </a:lvl6pPr>
            <a:lvl7pPr marL="2337755" indent="0" algn="ctr">
              <a:buNone/>
              <a:defRPr/>
            </a:lvl7pPr>
            <a:lvl8pPr marL="2727381" indent="0" algn="ctr">
              <a:buNone/>
              <a:defRPr/>
            </a:lvl8pPr>
            <a:lvl9pPr marL="3117007" indent="0" algn="ctr">
              <a:buNone/>
              <a:defRPr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99761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8732" r:id="rId1"/>
    <p:sldLayoutId id="2147488738" r:id="rId2"/>
  </p:sldLayoutIdLst>
  <p:transition/>
  <p:hf hdr="0" ftr="0" dt="0"/>
  <p:txStyles>
    <p:titleStyle>
      <a:lvl1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1pPr>
      <a:lvl2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2pPr>
      <a:lvl3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3pPr>
      <a:lvl4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4pPr>
      <a:lvl5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5pPr>
      <a:lvl6pPr marL="633142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6pPr>
      <a:lvl7pPr marL="1022768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7pPr>
      <a:lvl8pPr marL="1412394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8pPr>
      <a:lvl9pPr marL="1802020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9pPr>
    </p:titleStyle>
    <p:bodyStyle>
      <a:lvl1pPr marL="259751" indent="-259751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Font typeface="Wingdings" pitchFamily="2" charset="2"/>
        <a:buChar char="q"/>
        <a:tabLst>
          <a:tab pos="227282" algn="l"/>
          <a:tab pos="340923" algn="l"/>
        </a:tabLst>
        <a:defRPr kumimoji="1" sz="1400">
          <a:solidFill>
            <a:srgbClr val="000000"/>
          </a:solidFill>
          <a:latin typeface="돋움" pitchFamily="50" charset="-127"/>
          <a:ea typeface="돋움" pitchFamily="50" charset="-127"/>
          <a:cs typeface="돋움"/>
        </a:defRPr>
      </a:lvl1pPr>
      <a:lvl2pPr marL="430212" indent="-227282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–"/>
        <a:tabLst>
          <a:tab pos="227282" algn="l"/>
          <a:tab pos="340923" algn="l"/>
        </a:tabLst>
        <a:defRPr kumimoji="1" sz="1400" b="1">
          <a:solidFill>
            <a:srgbClr val="000000"/>
          </a:solidFill>
          <a:latin typeface="Arial" pitchFamily="-108" charset="0"/>
          <a:ea typeface="돋움" pitchFamily="50" charset="-127"/>
          <a:cs typeface="돋움" pitchFamily="50" charset="-127"/>
        </a:defRPr>
      </a:lvl2pPr>
      <a:lvl3pPr marL="625025" indent="-211047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•"/>
        <a:tabLst>
          <a:tab pos="227282" algn="l"/>
          <a:tab pos="340923" algn="l"/>
        </a:tabLst>
        <a:defRPr kumimoji="1" sz="1200" b="1">
          <a:solidFill>
            <a:srgbClr val="000000"/>
          </a:solidFill>
          <a:latin typeface="Arial" pitchFamily="-108" charset="0"/>
          <a:ea typeface="돋움" pitchFamily="50" charset="-127"/>
          <a:cs typeface="돋움" pitchFamily="50" charset="-127"/>
        </a:defRPr>
      </a:lvl3pPr>
      <a:lvl4pPr marL="771134" indent="-129875" algn="l" rtl="0" eaLnBrk="0" fontAlgn="base" latinLnBrk="1" hangingPunct="0">
        <a:spcBef>
          <a:spcPct val="25000"/>
        </a:spcBef>
        <a:spcAft>
          <a:spcPct val="0"/>
        </a:spcAft>
        <a:buClr>
          <a:srgbClr val="333333"/>
        </a:buClr>
        <a:buFont typeface="Wingdings" pitchFamily="2" charset="2"/>
        <a:buChar char="–"/>
        <a:tabLst>
          <a:tab pos="227282" algn="l"/>
          <a:tab pos="340923" algn="l"/>
        </a:tabLst>
        <a:defRPr kumimoji="1" sz="1200">
          <a:solidFill>
            <a:srgbClr val="000000"/>
          </a:solidFill>
          <a:latin typeface="굴림" pitchFamily="50" charset="-127"/>
          <a:ea typeface="굴림" pitchFamily="50" charset="-127"/>
          <a:cs typeface="굴림" pitchFamily="-108" charset="-127"/>
        </a:defRPr>
      </a:lvl4pPr>
      <a:lvl5pPr marL="2376989" indent="-389626" algn="l" rtl="0" eaLnBrk="0" fontAlgn="base" latinLnBrk="1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50" charset="-127"/>
          <a:ea typeface="굴림" pitchFamily="50" charset="-127"/>
          <a:cs typeface="굴림" pitchFamily="-108" charset="-127"/>
        </a:defRPr>
      </a:lvl5pPr>
      <a:lvl6pPr marL="2766614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6pPr>
      <a:lvl7pPr marL="3156240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7pPr>
      <a:lvl8pPr marL="3545866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8pPr>
      <a:lvl9pPr marL="3935492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9pPr>
    </p:bodyStyle>
    <p:otherStyle>
      <a:defPPr>
        <a:defRPr lang="en-US"/>
      </a:defPPr>
      <a:lvl1pPr marL="0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hyperlink" Target="https://hernandezpaul.wordpress.com/2016/01/24/apache-spark-installation-on-windows-10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://www.oracle.com/technetwork/java/javase/downloads/jdk8-downloads-2133151.html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hyperlink" Target="http://www.scala-lang.org/download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hyperlink" Target="https://spark.apache.org/downloads.html" TargetMode="External"/><Relationship Id="rId9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hyperlink" Target="http://www.oracle.com/technetwork/database/features/jdbc/jdbc-drivers-12c-download-1958347.html" TargetMode="External"/><Relationship Id="rId4" Type="http://schemas.openxmlformats.org/officeDocument/2006/relationships/hyperlink" Target="https://jdbc.postgresql.org/download.html" TargetMode="External"/><Relationship Id="rId9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3" Type="http://schemas.openxmlformats.org/officeDocument/2006/relationships/image" Target="../media/image5.png"/><Relationship Id="rId7" Type="http://schemas.openxmlformats.org/officeDocument/2006/relationships/image" Target="../media/image56.JPG"/><Relationship Id="rId12" Type="http://schemas.openxmlformats.org/officeDocument/2006/relationships/image" Target="../media/image6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G"/><Relationship Id="rId11" Type="http://schemas.openxmlformats.org/officeDocument/2006/relationships/image" Target="../media/image60.JPG"/><Relationship Id="rId5" Type="http://schemas.openxmlformats.org/officeDocument/2006/relationships/image" Target="../media/image54.png"/><Relationship Id="rId10" Type="http://schemas.openxmlformats.org/officeDocument/2006/relationships/image" Target="../media/image59.JPG"/><Relationship Id="rId4" Type="http://schemas.openxmlformats.org/officeDocument/2006/relationships/hyperlink" Target="https://www.jetbrains.com/idea/" TargetMode="External"/><Relationship Id="rId9" Type="http://schemas.openxmlformats.org/officeDocument/2006/relationships/image" Target="../media/image5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JPG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5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hyperlink" Target="https://www.pgadmin.org/" TargetMode="External"/><Relationship Id="rId4" Type="http://schemas.openxmlformats.org/officeDocument/2006/relationships/hyperlink" Target="https://qiita.com/jTakasuRyuji/items/8132fb98c996b4368ed5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3056" y="1341581"/>
            <a:ext cx="55563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 분석 플랫폼 이해</a:t>
            </a:r>
            <a:endParaRPr lang="en-US" altLang="ko-KR" sz="40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4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개발환경 설정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4" t="25370" b="49701"/>
          <a:stretch/>
        </p:blipFill>
        <p:spPr>
          <a:xfrm>
            <a:off x="6012160" y="987574"/>
            <a:ext cx="2985166" cy="116114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6876256" y="2818972"/>
            <a:ext cx="2003129" cy="400110"/>
            <a:chOff x="6876256" y="2818972"/>
            <a:chExt cx="2003129" cy="400110"/>
          </a:xfrm>
        </p:grpSpPr>
        <p:sp>
          <p:nvSpPr>
            <p:cNvPr id="4" name="직사각형 3"/>
            <p:cNvSpPr/>
            <p:nvPr/>
          </p:nvSpPr>
          <p:spPr>
            <a:xfrm>
              <a:off x="7776198" y="2818972"/>
              <a:ext cx="11031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spc="6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479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김효관</a:t>
              </a:r>
              <a:endParaRPr lang="en-US" altLang="ko-KR" sz="200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 flipV="1">
              <a:off x="6876256" y="2896898"/>
              <a:ext cx="1" cy="288634"/>
            </a:xfrm>
            <a:prstGeom prst="line">
              <a:avLst/>
            </a:prstGeom>
            <a:ln>
              <a:solidFill>
                <a:srgbClr val="0047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604269"/>
              </p:ext>
            </p:extLst>
          </p:nvPr>
        </p:nvGraphicFramePr>
        <p:xfrm>
          <a:off x="1005990" y="890526"/>
          <a:ext cx="6878378" cy="1652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594">
                  <a:extLst>
                    <a:ext uri="{9D8B030D-6E8A-4147-A177-3AD203B41FA5}">
                      <a16:colId xmlns:a16="http://schemas.microsoft.com/office/drawing/2014/main" val="3343708192"/>
                    </a:ext>
                  </a:extLst>
                </a:gridCol>
                <a:gridCol w="1719594">
                  <a:extLst>
                    <a:ext uri="{9D8B030D-6E8A-4147-A177-3AD203B41FA5}">
                      <a16:colId xmlns:a16="http://schemas.microsoft.com/office/drawing/2014/main" val="3634739243"/>
                    </a:ext>
                  </a:extLst>
                </a:gridCol>
                <a:gridCol w="1350958">
                  <a:extLst>
                    <a:ext uri="{9D8B030D-6E8A-4147-A177-3AD203B41FA5}">
                      <a16:colId xmlns:a16="http://schemas.microsoft.com/office/drawing/2014/main" val="3199850315"/>
                    </a:ext>
                  </a:extLst>
                </a:gridCol>
                <a:gridCol w="1228434">
                  <a:extLst>
                    <a:ext uri="{9D8B030D-6E8A-4147-A177-3AD203B41FA5}">
                      <a16:colId xmlns:a16="http://schemas.microsoft.com/office/drawing/2014/main" val="4162983754"/>
                    </a:ext>
                  </a:extLst>
                </a:gridCol>
                <a:gridCol w="859798">
                  <a:extLst>
                    <a:ext uri="{9D8B030D-6E8A-4147-A177-3AD203B41FA5}">
                      <a16:colId xmlns:a16="http://schemas.microsoft.com/office/drawing/2014/main" val="2075339838"/>
                    </a:ext>
                  </a:extLst>
                </a:gridCol>
              </a:tblGrid>
              <a:tr h="3442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</a:t>
                      </a:r>
                    </a:p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GROUP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ITEM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YEARWEEK</a:t>
                      </a:r>
                      <a:endParaRPr lang="ko-KR" altLang="en-US" sz="105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SALES</a:t>
                      </a:r>
                      <a:endParaRPr lang="ko-KR" altLang="en-US" sz="105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6630228"/>
                  </a:ext>
                </a:extLst>
              </a:tr>
              <a:tr h="310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HHP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MOBILE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S9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201846</a:t>
                      </a:r>
                      <a:endParaRPr lang="ko-KR" altLang="en-US" sz="105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05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0616066"/>
                  </a:ext>
                </a:extLst>
              </a:tr>
              <a:tr h="310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HHP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MOBILE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S9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201847</a:t>
                      </a:r>
                      <a:endParaRPr lang="ko-KR" altLang="en-US" sz="105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</a:t>
                      </a:r>
                      <a:endParaRPr lang="ko-KR" altLang="en-US" sz="105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4161355"/>
                  </a:ext>
                </a:extLst>
              </a:tr>
              <a:tr h="310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HHP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TABLET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NTA01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201846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9352287"/>
                  </a:ext>
                </a:extLst>
              </a:tr>
              <a:tr h="310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HHP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TABLET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NTA01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201847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486618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5220586" y="2985294"/>
            <a:ext cx="497252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/>
              <a:t>HHP</a:t>
            </a:r>
            <a:endParaRPr lang="ko-KR" altLang="en-US" b="0" dirty="0"/>
          </a:p>
        </p:txBody>
      </p:sp>
      <p:sp>
        <p:nvSpPr>
          <p:cNvPr id="25" name="TextBox 24"/>
          <p:cNvSpPr txBox="1"/>
          <p:nvPr/>
        </p:nvSpPr>
        <p:spPr>
          <a:xfrm>
            <a:off x="4083303" y="3541568"/>
            <a:ext cx="729687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/>
              <a:t>MOBLIE</a:t>
            </a:r>
            <a:endParaRPr lang="ko-KR" altLang="en-US" b="0" dirty="0"/>
          </a:p>
        </p:txBody>
      </p:sp>
      <p:sp>
        <p:nvSpPr>
          <p:cNvPr id="26" name="TextBox 25"/>
          <p:cNvSpPr txBox="1"/>
          <p:nvPr/>
        </p:nvSpPr>
        <p:spPr>
          <a:xfrm>
            <a:off x="6116054" y="3557866"/>
            <a:ext cx="680636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/>
              <a:t>TABLET</a:t>
            </a:r>
            <a:endParaRPr lang="ko-KR" altLang="en-US" b="0" dirty="0"/>
          </a:p>
        </p:txBody>
      </p:sp>
      <p:sp>
        <p:nvSpPr>
          <p:cNvPr id="27" name="TextBox 26"/>
          <p:cNvSpPr txBox="1"/>
          <p:nvPr/>
        </p:nvSpPr>
        <p:spPr>
          <a:xfrm>
            <a:off x="3620224" y="4281439"/>
            <a:ext cx="694456" cy="276999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0">
                <a:solidFill>
                  <a:schemeClr val="bg1"/>
                </a:solidFill>
              </a:rPr>
              <a:t>S9</a:t>
            </a:r>
            <a:endParaRPr lang="ko-KR" altLang="en-US" b="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14530" y="4277443"/>
            <a:ext cx="641842" cy="276999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altLang="ko-KR" b="0">
                <a:solidFill>
                  <a:schemeClr val="bg1"/>
                </a:solidFill>
              </a:rPr>
              <a:t>NTA01</a:t>
            </a:r>
            <a:endParaRPr lang="ko-KR" altLang="en-US" b="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651412" y="4275984"/>
            <a:ext cx="641842" cy="276999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altLang="ko-KR" b="0">
                <a:solidFill>
                  <a:schemeClr val="bg1"/>
                </a:solidFill>
              </a:rPr>
              <a:t>NTA01</a:t>
            </a:r>
            <a:endParaRPr lang="ko-KR" altLang="en-US" b="0" dirty="0">
              <a:solidFill>
                <a:schemeClr val="bg1"/>
              </a:solidFill>
            </a:endParaRPr>
          </a:p>
        </p:txBody>
      </p:sp>
      <p:cxnSp>
        <p:nvCxnSpPr>
          <p:cNvPr id="40" name="꺾인 연결선 39"/>
          <p:cNvCxnSpPr>
            <a:stCxn id="23" idx="2"/>
            <a:endCxn id="25" idx="0"/>
          </p:cNvCxnSpPr>
          <p:nvPr/>
        </p:nvCxnSpPr>
        <p:spPr bwMode="auto">
          <a:xfrm rot="5400000">
            <a:off x="4819043" y="2891398"/>
            <a:ext cx="279275" cy="1021065"/>
          </a:xfrm>
          <a:prstGeom prst="bentConnector3">
            <a:avLst/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1" name="꺾인 연결선 40"/>
          <p:cNvCxnSpPr>
            <a:stCxn id="25" idx="2"/>
            <a:endCxn id="27" idx="0"/>
          </p:cNvCxnSpPr>
          <p:nvPr/>
        </p:nvCxnSpPr>
        <p:spPr bwMode="auto">
          <a:xfrm rot="5400000">
            <a:off x="3983705" y="3821806"/>
            <a:ext cx="462872" cy="456394"/>
          </a:xfrm>
          <a:prstGeom prst="bentConnector3">
            <a:avLst>
              <a:gd name="adj1" fmla="val 50000"/>
            </a:avLst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2" name="꺾인 연결선 41"/>
          <p:cNvCxnSpPr>
            <a:stCxn id="25" idx="2"/>
            <a:endCxn id="29" idx="0"/>
          </p:cNvCxnSpPr>
          <p:nvPr/>
        </p:nvCxnSpPr>
        <p:spPr bwMode="auto">
          <a:xfrm rot="16200000" flipH="1">
            <a:off x="4476963" y="3784942"/>
            <a:ext cx="462451" cy="529700"/>
          </a:xfrm>
          <a:prstGeom prst="bentConnector3">
            <a:avLst>
              <a:gd name="adj1" fmla="val 50000"/>
            </a:avLst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3" name="꺾인 연결선 42"/>
          <p:cNvCxnSpPr>
            <a:stCxn id="23" idx="2"/>
            <a:endCxn id="26" idx="0"/>
          </p:cNvCxnSpPr>
          <p:nvPr/>
        </p:nvCxnSpPr>
        <p:spPr bwMode="auto">
          <a:xfrm rot="16200000" flipH="1">
            <a:off x="5815006" y="2916499"/>
            <a:ext cx="295573" cy="987160"/>
          </a:xfrm>
          <a:prstGeom prst="bentConnector3">
            <a:avLst>
              <a:gd name="adj1" fmla="val 50000"/>
            </a:avLst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4" name="꺾인 연결선 43"/>
          <p:cNvCxnSpPr>
            <a:stCxn id="26" idx="2"/>
            <a:endCxn id="30" idx="0"/>
          </p:cNvCxnSpPr>
          <p:nvPr/>
        </p:nvCxnSpPr>
        <p:spPr bwMode="auto">
          <a:xfrm rot="5400000">
            <a:off x="6060559" y="3861913"/>
            <a:ext cx="442578" cy="388482"/>
          </a:xfrm>
          <a:prstGeom prst="bentConnector3">
            <a:avLst>
              <a:gd name="adj1" fmla="val 50000"/>
            </a:avLst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5" name="꺾인 연결선 44"/>
          <p:cNvCxnSpPr>
            <a:stCxn id="26" idx="2"/>
            <a:endCxn id="32" idx="0"/>
          </p:cNvCxnSpPr>
          <p:nvPr/>
        </p:nvCxnSpPr>
        <p:spPr bwMode="auto">
          <a:xfrm rot="16200000" flipH="1">
            <a:off x="6527160" y="3783794"/>
            <a:ext cx="441119" cy="543260"/>
          </a:xfrm>
          <a:prstGeom prst="bentConnector3">
            <a:avLst>
              <a:gd name="adj1" fmla="val 50000"/>
            </a:avLst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7" name="TextBox 46"/>
          <p:cNvSpPr txBox="1"/>
          <p:nvPr/>
        </p:nvSpPr>
        <p:spPr>
          <a:xfrm>
            <a:off x="1603838" y="4281435"/>
            <a:ext cx="1407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/>
              <a:t>실제 구매한 </a:t>
            </a:r>
            <a:r>
              <a:rPr lang="en-US" altLang="ko-KR" b="0"/>
              <a:t>ITEM</a:t>
            </a:r>
            <a:endParaRPr lang="ko-KR" altLang="en-US" b="0" dirty="0"/>
          </a:p>
        </p:txBody>
      </p:sp>
      <p:sp>
        <p:nvSpPr>
          <p:cNvPr id="48" name="TextBox 47"/>
          <p:cNvSpPr txBox="1"/>
          <p:nvPr/>
        </p:nvSpPr>
        <p:spPr>
          <a:xfrm>
            <a:off x="1004441" y="2846795"/>
            <a:ext cx="431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/>
              <a:t>LV1</a:t>
            </a:r>
            <a:endParaRPr lang="ko-KR" altLang="en-US" b="0" dirty="0"/>
          </a:p>
        </p:txBody>
      </p:sp>
      <p:sp>
        <p:nvSpPr>
          <p:cNvPr id="49" name="TextBox 48"/>
          <p:cNvSpPr txBox="1"/>
          <p:nvPr/>
        </p:nvSpPr>
        <p:spPr>
          <a:xfrm>
            <a:off x="984246" y="3557868"/>
            <a:ext cx="431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/>
              <a:t>LV2</a:t>
            </a:r>
            <a:endParaRPr lang="ko-KR" altLang="en-US" b="0" dirty="0"/>
          </a:p>
        </p:txBody>
      </p:sp>
      <p:sp>
        <p:nvSpPr>
          <p:cNvPr id="50" name="TextBox 49"/>
          <p:cNvSpPr txBox="1"/>
          <p:nvPr/>
        </p:nvSpPr>
        <p:spPr>
          <a:xfrm>
            <a:off x="984246" y="4275985"/>
            <a:ext cx="431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/>
              <a:t>LV3</a:t>
            </a:r>
            <a:endParaRPr lang="ko-KR" altLang="en-US" b="0" dirty="0"/>
          </a:p>
        </p:txBody>
      </p:sp>
      <p:sp>
        <p:nvSpPr>
          <p:cNvPr id="53" name="TextBox 52"/>
          <p:cNvSpPr txBox="1"/>
          <p:nvPr/>
        </p:nvSpPr>
        <p:spPr>
          <a:xfrm>
            <a:off x="5387124" y="269726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dirty="0"/>
              <a:t>냉장고</a:t>
            </a:r>
          </a:p>
        </p:txBody>
      </p:sp>
      <p:sp>
        <p:nvSpPr>
          <p:cNvPr id="54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통계적 접근 </a:t>
            </a: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데이터의 계층구조</a:t>
            </a: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640266" y="3557865"/>
            <a:ext cx="1407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/>
              <a:t>ITEM</a:t>
            </a:r>
            <a:r>
              <a:rPr lang="ko-KR" altLang="en-US" b="0"/>
              <a:t>이 속한 제품</a:t>
            </a:r>
            <a:endParaRPr lang="ko-KR" altLang="en-US" b="0" dirty="0"/>
          </a:p>
        </p:txBody>
      </p:sp>
      <p:sp>
        <p:nvSpPr>
          <p:cNvPr id="60" name="TextBox 59"/>
          <p:cNvSpPr txBox="1"/>
          <p:nvPr/>
        </p:nvSpPr>
        <p:spPr>
          <a:xfrm>
            <a:off x="1648334" y="2868565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/>
              <a:t>제품이 속한 제품군</a:t>
            </a:r>
            <a:endParaRPr lang="ko-KR" altLang="en-US" b="0" dirty="0"/>
          </a:p>
        </p:txBody>
      </p:sp>
      <p:sp>
        <p:nvSpPr>
          <p:cNvPr id="31" name="TextBox 30"/>
          <p:cNvSpPr txBox="1"/>
          <p:nvPr/>
        </p:nvSpPr>
        <p:spPr>
          <a:xfrm>
            <a:off x="4619381" y="4275984"/>
            <a:ext cx="694456" cy="276999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0">
                <a:solidFill>
                  <a:schemeClr val="bg1"/>
                </a:solidFill>
              </a:rPr>
              <a:t>S9</a:t>
            </a:r>
            <a:endParaRPr lang="ko-KR" altLang="en-US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30842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통계적 접근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869543" y="4949007"/>
            <a:ext cx="131318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 방법 및 데모</a:t>
            </a: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334589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세부내용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kumimoji="1" lang="ko-KR" altLang="en-US" sz="1600" b="1" i="0" u="none" strike="noStrike" kern="1200" cap="none" spc="0" normalizeH="0" baseline="0" noProof="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통계함수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활용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023A6428-10F8-4AF8-BDFB-1D6B9FFB6D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824695"/>
              </p:ext>
            </p:extLst>
          </p:nvPr>
        </p:nvGraphicFramePr>
        <p:xfrm>
          <a:off x="251520" y="1623964"/>
          <a:ext cx="8712970" cy="3165325"/>
        </p:xfrm>
        <a:graphic>
          <a:graphicData uri="http://schemas.openxmlformats.org/drawingml/2006/table">
            <a:tbl>
              <a:tblPr firstRow="1" bandRow="1"/>
              <a:tblGrid>
                <a:gridCol w="21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325435">
                <a:tc grid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45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46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47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48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49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50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51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52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761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실제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판매량</a:t>
                      </a: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513589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438251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420290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458431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482381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570412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620392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571781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569545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621592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644949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681873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1103665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835398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752613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863189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1197170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761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endParaRPr lang="ko-KR" altLang="en-US" sz="9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판매 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추세량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500536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509442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516120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6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gridSpan="3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실제판매량에 대한</a:t>
                      </a:r>
                      <a:endParaRPr lang="en-US" altLang="ko-KR" sz="8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이동평균 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(13)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831470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866666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761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endParaRPr lang="ko-KR" altLang="en-US" sz="9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변동률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6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gridSpan="3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판매추세량에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대한</a:t>
                      </a:r>
                      <a:endParaRPr lang="en-US" altLang="ko-KR" sz="8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표준편차 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(5)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8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36844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30520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885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endParaRPr lang="ko-KR" altLang="en-US" sz="9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정상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범위</a:t>
                      </a: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508354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492718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516716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502167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522978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509262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6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상한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판매추세량 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+ </a:t>
                      </a:r>
                      <a:r>
                        <a:rPr lang="ko-KR" altLang="en-US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변동률</a:t>
                      </a:r>
                      <a:endParaRPr lang="en-US" altLang="ko-KR" sz="800" kern="120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하한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판매추세량 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– </a:t>
                      </a:r>
                      <a:r>
                        <a:rPr lang="ko-KR" altLang="en-US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변동률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8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868315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794626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897187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836146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885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정제된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판매량</a:t>
                      </a: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508355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502167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509262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6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11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실제판매량 </a:t>
                      </a:r>
                      <a:r>
                        <a:rPr lang="en-US" altLang="ko-KR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&gt; </a:t>
                      </a:r>
                      <a:r>
                        <a:rPr lang="ko-KR" altLang="en-US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상한가 </a:t>
                      </a:r>
                      <a:r>
                        <a:rPr lang="en-US" altLang="ko-KR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→ </a:t>
                      </a:r>
                      <a:r>
                        <a:rPr lang="ko-KR" altLang="en-US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상한가</a:t>
                      </a:r>
                      <a:endParaRPr lang="en-US" altLang="ko-KR" sz="800" baseline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실제판매량 </a:t>
                      </a:r>
                      <a:r>
                        <a:rPr lang="en-US" altLang="ko-KR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&lt; </a:t>
                      </a:r>
                      <a:r>
                        <a:rPr lang="ko-KR" altLang="en-US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하한가 </a:t>
                      </a:r>
                      <a:r>
                        <a:rPr lang="en-US" altLang="ko-KR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→ </a:t>
                      </a:r>
                      <a:r>
                        <a:rPr lang="ko-KR" altLang="en-US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하한가</a:t>
                      </a:r>
                      <a:endParaRPr lang="en-US" altLang="ko-KR" sz="800" baseline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실제판맬량</a:t>
                      </a:r>
                      <a:endParaRPr lang="en-US" altLang="ko-KR" sz="800" baseline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868315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836146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761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스무딩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처리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506955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508139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509330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6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11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이동평균 </a:t>
                      </a:r>
                      <a:r>
                        <a:rPr lang="en-US" altLang="ko-KR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(3)</a:t>
                      </a:r>
                      <a:endParaRPr lang="ko-KR" altLang="en-US" sz="8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811030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830280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761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계절성지수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1.013/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0.86/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0.83/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6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11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계절성 지수 </a:t>
                      </a:r>
                      <a:r>
                        <a:rPr lang="en-US" altLang="ko-KR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= </a:t>
                      </a:r>
                      <a:r>
                        <a:rPr lang="ko-KR" altLang="en-US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실제 판매량 </a:t>
                      </a:r>
                      <a:r>
                        <a:rPr lang="en-US" altLang="ko-KR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  <a:r>
                        <a:rPr lang="ko-KR" altLang="en-US" sz="800" b="0" baseline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스무딩</a:t>
                      </a:r>
                      <a:r>
                        <a:rPr lang="ko-KR" altLang="en-US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처리</a:t>
                      </a:r>
                      <a:endParaRPr lang="en-US" altLang="ko-KR" sz="800" b="0" baseline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계절성 지수 </a:t>
                      </a:r>
                      <a:r>
                        <a:rPr lang="en-US" altLang="ko-KR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= </a:t>
                      </a:r>
                      <a:r>
                        <a:rPr lang="ko-KR" altLang="en-US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정제된 판매량 </a:t>
                      </a:r>
                      <a:r>
                        <a:rPr lang="en-US" altLang="ko-KR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  <a:r>
                        <a:rPr lang="ko-KR" altLang="en-US" sz="800" b="0" baseline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스무딩</a:t>
                      </a:r>
                      <a:r>
                        <a:rPr lang="ko-KR" altLang="en-US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처리</a:t>
                      </a:r>
                      <a:endParaRPr lang="ko-KR" altLang="en-US" sz="8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1.45/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0.98/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1.007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545229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112115" y="852981"/>
            <a:ext cx="285656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A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61D2A6A-86BB-4876-AE27-D2B8809F206A}"/>
              </a:ext>
            </a:extLst>
          </p:cNvPr>
          <p:cNvSpPr/>
          <p:nvPr/>
        </p:nvSpPr>
        <p:spPr>
          <a:xfrm>
            <a:off x="612580" y="1263970"/>
            <a:ext cx="7991868" cy="2923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이동평균법을 활용한 계절성 지수 </a:t>
            </a:r>
            <a:r>
              <a:rPr kumimoji="1" lang="ko-KR" altLang="en-US" sz="13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산출방법</a:t>
            </a:r>
            <a:endParaRPr kumimoji="1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209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6526653" y="980294"/>
            <a:ext cx="2379841" cy="3636939"/>
            <a:chOff x="6526653" y="980294"/>
            <a:chExt cx="2379841" cy="3636939"/>
          </a:xfrm>
        </p:grpSpPr>
        <p:sp>
          <p:nvSpPr>
            <p:cNvPr id="73" name="직사각형 72"/>
            <p:cNvSpPr/>
            <p:nvPr/>
          </p:nvSpPr>
          <p:spPr>
            <a:xfrm>
              <a:off x="6526653" y="1272185"/>
              <a:ext cx="2365827" cy="3345048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97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  <a:gs pos="75000">
                  <a:schemeClr val="bg1"/>
                </a:gs>
                <a:gs pos="25000">
                  <a:schemeClr val="bg1"/>
                </a:gs>
                <a:gs pos="3000">
                  <a:schemeClr val="bg1">
                    <a:lumMod val="95000"/>
                  </a:schemeClr>
                </a:gs>
              </a:gsLst>
              <a:lin ang="0" scaled="0"/>
            </a:gradFill>
            <a:ln w="1270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63500" sx="101000" sy="101000" algn="ctr" rotWithShape="0">
                <a:prstClr val="black">
                  <a:alpha val="5000"/>
                </a:prstClr>
              </a:outerShdw>
            </a:effectLst>
          </p:spPr>
          <p:txBody>
            <a:bodyPr anchor="ctr"/>
            <a:lstStyle/>
            <a:p>
              <a:pPr algn="ctr"/>
              <a:endParaRPr lang="ko-KR" altLang="en-US" sz="18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grpSp>
          <p:nvGrpSpPr>
            <p:cNvPr id="54" name="그룹 53"/>
            <p:cNvGrpSpPr/>
            <p:nvPr/>
          </p:nvGrpSpPr>
          <p:grpSpPr>
            <a:xfrm>
              <a:off x="6529925" y="992928"/>
              <a:ext cx="2376569" cy="327846"/>
              <a:chOff x="1157317" y="2531364"/>
              <a:chExt cx="2626734" cy="399160"/>
            </a:xfrm>
          </p:grpSpPr>
          <p:sp>
            <p:nvSpPr>
              <p:cNvPr id="55" name="직사각형 54"/>
              <p:cNvSpPr/>
              <p:nvPr/>
            </p:nvSpPr>
            <p:spPr>
              <a:xfrm>
                <a:off x="1157317" y="2531365"/>
                <a:ext cx="2626734" cy="399159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57317" y="2531364"/>
                <a:ext cx="2623854" cy="205485"/>
              </a:xfrm>
              <a:prstGeom prst="rect">
                <a:avLst/>
              </a:prstGeom>
              <a:gradFill>
                <a:gsLst>
                  <a:gs pos="0">
                    <a:schemeClr val="bg1">
                      <a:alpha val="0"/>
                    </a:schemeClr>
                  </a:gs>
                  <a:gs pos="64000">
                    <a:schemeClr val="bg1">
                      <a:lumMod val="95000"/>
                      <a:alpha val="40000"/>
                    </a:scheme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7" name="직사각형 56"/>
            <p:cNvSpPr/>
            <p:nvPr/>
          </p:nvSpPr>
          <p:spPr>
            <a:xfrm>
              <a:off x="6885462" y="980294"/>
              <a:ext cx="164820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effectLst>
                    <a:outerShdw blurRad="50800" dist="38100" dir="2700000" algn="tl" rotWithShape="0">
                      <a:prstClr val="black">
                        <a:alpha val="66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저장</a:t>
              </a:r>
              <a:r>
                <a:rPr lang="en-US" altLang="ko-KR" sz="16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effectLst>
                    <a:outerShdw blurRad="50800" dist="38100" dir="2700000" algn="tl" rotWithShape="0">
                      <a:prstClr val="black">
                        <a:alpha val="66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6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effectLst>
                    <a:outerShdw blurRad="50800" dist="38100" dir="2700000" algn="tl" rotWithShape="0">
                      <a:prstClr val="black">
                        <a:alpha val="66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조회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50761" y="987574"/>
            <a:ext cx="5888781" cy="3629659"/>
            <a:chOff x="250761" y="987574"/>
            <a:chExt cx="5888781" cy="3629659"/>
          </a:xfrm>
        </p:grpSpPr>
        <p:sp>
          <p:nvSpPr>
            <p:cNvPr id="23" name="직사각형 22"/>
            <p:cNvSpPr/>
            <p:nvPr/>
          </p:nvSpPr>
          <p:spPr>
            <a:xfrm>
              <a:off x="250762" y="1272185"/>
              <a:ext cx="5864272" cy="3345048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97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  <a:gs pos="75000">
                  <a:schemeClr val="bg1"/>
                </a:gs>
                <a:gs pos="25000">
                  <a:schemeClr val="bg1"/>
                </a:gs>
                <a:gs pos="3000">
                  <a:schemeClr val="bg1">
                    <a:lumMod val="95000"/>
                  </a:schemeClr>
                </a:gs>
              </a:gsLst>
              <a:lin ang="0" scaled="0"/>
            </a:gradFill>
            <a:ln w="1270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63500" sx="101000" sy="101000" algn="ctr" rotWithShape="0">
                <a:prstClr val="black">
                  <a:alpha val="5000"/>
                </a:prstClr>
              </a:outerShdw>
            </a:effectLst>
          </p:spPr>
          <p:txBody>
            <a:bodyPr anchor="ctr"/>
            <a:lstStyle/>
            <a:p>
              <a:pPr algn="ctr"/>
              <a:endParaRPr lang="ko-KR" altLang="en-US" sz="18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grpSp>
          <p:nvGrpSpPr>
            <p:cNvPr id="51" name="그룹 50"/>
            <p:cNvGrpSpPr/>
            <p:nvPr/>
          </p:nvGrpSpPr>
          <p:grpSpPr>
            <a:xfrm>
              <a:off x="250761" y="992928"/>
              <a:ext cx="5888781" cy="327846"/>
              <a:chOff x="1157317" y="2531364"/>
              <a:chExt cx="2626734" cy="399160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1157317" y="2531365"/>
                <a:ext cx="2626734" cy="399159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57317" y="2531364"/>
                <a:ext cx="2623854" cy="205485"/>
              </a:xfrm>
              <a:prstGeom prst="rect">
                <a:avLst/>
              </a:prstGeom>
              <a:gradFill>
                <a:gsLst>
                  <a:gs pos="0">
                    <a:schemeClr val="bg1">
                      <a:alpha val="0"/>
                    </a:schemeClr>
                  </a:gs>
                  <a:gs pos="64000">
                    <a:schemeClr val="bg1">
                      <a:lumMod val="95000"/>
                      <a:alpha val="40000"/>
                    </a:scheme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2564110" y="987574"/>
              <a:ext cx="137409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effectLst>
                    <a:outerShdw blurRad="50800" dist="38100" dir="2700000" algn="tl" rotWithShape="0">
                      <a:prstClr val="black">
                        <a:alpha val="66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빅 데이터 개념</a:t>
              </a:r>
            </a:p>
          </p:txBody>
        </p:sp>
      </p:grpSp>
      <p:sp>
        <p:nvSpPr>
          <p:cNvPr id="25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Concept </a:t>
            </a:r>
            <a:r>
              <a:rPr lang="en-US" altLang="ko-KR" sz="20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개념 </a:t>
            </a:r>
            <a:r>
              <a:rPr lang="en-US" altLang="ko-KR" sz="20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sz="20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저장</a:t>
            </a:r>
            <a:r>
              <a:rPr lang="en-US" altLang="ko-KR" sz="20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20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 실습</a:t>
            </a:r>
            <a:r>
              <a:rPr lang="en-US" altLang="ko-KR" sz="20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000" b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01652" y="4132836"/>
            <a:ext cx="5388281" cy="332962"/>
            <a:chOff x="501652" y="4132836"/>
            <a:chExt cx="5388281" cy="332962"/>
          </a:xfrm>
        </p:grpSpPr>
        <p:sp>
          <p:nvSpPr>
            <p:cNvPr id="19" name="직사각형 18"/>
            <p:cNvSpPr/>
            <p:nvPr/>
          </p:nvSpPr>
          <p:spPr bwMode="auto">
            <a:xfrm>
              <a:off x="501652" y="4132836"/>
              <a:ext cx="5388281" cy="3329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1" lang="ko-KR" altLang="en-US" sz="1000" b="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131744" y="4143203"/>
              <a:ext cx="21023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(IoT device SNS, News)</a:t>
              </a:r>
              <a:endParaRPr lang="ko-KR" altLang="en-US" sz="1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854632" y="1707654"/>
            <a:ext cx="1013121" cy="1370821"/>
            <a:chOff x="7854632" y="1707654"/>
            <a:chExt cx="1013121" cy="1370821"/>
          </a:xfrm>
        </p:grpSpPr>
        <p:sp>
          <p:nvSpPr>
            <p:cNvPr id="69" name="아래로 구부러진 화살표 68"/>
            <p:cNvSpPr/>
            <p:nvPr/>
          </p:nvSpPr>
          <p:spPr>
            <a:xfrm rot="3087255">
              <a:off x="7565388" y="2135993"/>
              <a:ext cx="1231726" cy="653237"/>
            </a:xfrm>
            <a:custGeom>
              <a:avLst/>
              <a:gdLst>
                <a:gd name="connsiteX0" fmla="*/ 725088 w 873778"/>
                <a:gd name="connsiteY0" fmla="*/ 594762 h 594762"/>
                <a:gd name="connsiteX1" fmla="*/ 566065 w 873778"/>
                <a:gd name="connsiteY1" fmla="*/ 446072 h 594762"/>
                <a:gd name="connsiteX2" fmla="*/ 640410 w 873778"/>
                <a:gd name="connsiteY2" fmla="*/ 446072 h 594762"/>
                <a:gd name="connsiteX3" fmla="*/ 325371 w 873778"/>
                <a:gd name="connsiteY3" fmla="*/ 0 h 594762"/>
                <a:gd name="connsiteX4" fmla="*/ 474062 w 873778"/>
                <a:gd name="connsiteY4" fmla="*/ 0 h 594762"/>
                <a:gd name="connsiteX5" fmla="*/ 789101 w 873778"/>
                <a:gd name="connsiteY5" fmla="*/ 446072 h 594762"/>
                <a:gd name="connsiteX6" fmla="*/ 863446 w 873778"/>
                <a:gd name="connsiteY6" fmla="*/ 446072 h 594762"/>
                <a:gd name="connsiteX7" fmla="*/ 725088 w 873778"/>
                <a:gd name="connsiteY7" fmla="*/ 594762 h 594762"/>
                <a:gd name="connsiteX0" fmla="*/ 399716 w 873778"/>
                <a:gd name="connsiteY0" fmla="*/ 15734 h 594762"/>
                <a:gd name="connsiteX1" fmla="*/ 148690 w 873778"/>
                <a:gd name="connsiteY1" fmla="*/ 594762 h 594762"/>
                <a:gd name="connsiteX2" fmla="*/ 0 w 873778"/>
                <a:gd name="connsiteY2" fmla="*/ 594762 h 594762"/>
                <a:gd name="connsiteX3" fmla="*/ 49059 w 873778"/>
                <a:gd name="connsiteY3" fmla="*/ 280705 h 594762"/>
                <a:gd name="connsiteX4" fmla="*/ 399716 w 873778"/>
                <a:gd name="connsiteY4" fmla="*/ 15735 h 594762"/>
                <a:gd name="connsiteX5" fmla="*/ 399716 w 873778"/>
                <a:gd name="connsiteY5" fmla="*/ 15734 h 594762"/>
                <a:gd name="connsiteX0" fmla="*/ 399716 w 873778"/>
                <a:gd name="connsiteY0" fmla="*/ 15734 h 594762"/>
                <a:gd name="connsiteX1" fmla="*/ 148690 w 873778"/>
                <a:gd name="connsiteY1" fmla="*/ 594762 h 594762"/>
                <a:gd name="connsiteX2" fmla="*/ 0 w 873778"/>
                <a:gd name="connsiteY2" fmla="*/ 594762 h 594762"/>
                <a:gd name="connsiteX3" fmla="*/ 325371 w 873778"/>
                <a:gd name="connsiteY3" fmla="*/ 0 h 594762"/>
                <a:gd name="connsiteX4" fmla="*/ 474062 w 873778"/>
                <a:gd name="connsiteY4" fmla="*/ 0 h 594762"/>
                <a:gd name="connsiteX5" fmla="*/ 789101 w 873778"/>
                <a:gd name="connsiteY5" fmla="*/ 446072 h 594762"/>
                <a:gd name="connsiteX6" fmla="*/ 863446 w 873778"/>
                <a:gd name="connsiteY6" fmla="*/ 446072 h 594762"/>
                <a:gd name="connsiteX7" fmla="*/ 725088 w 873778"/>
                <a:gd name="connsiteY7" fmla="*/ 594762 h 594762"/>
                <a:gd name="connsiteX8" fmla="*/ 566065 w 873778"/>
                <a:gd name="connsiteY8" fmla="*/ 446072 h 594762"/>
                <a:gd name="connsiteX9" fmla="*/ 640410 w 873778"/>
                <a:gd name="connsiteY9" fmla="*/ 446072 h 594762"/>
                <a:gd name="connsiteX10" fmla="*/ 325371 w 873778"/>
                <a:gd name="connsiteY10" fmla="*/ 0 h 594762"/>
                <a:gd name="connsiteX0" fmla="*/ 725088 w 863446"/>
                <a:gd name="connsiteY0" fmla="*/ 594800 h 633099"/>
                <a:gd name="connsiteX1" fmla="*/ 566065 w 863446"/>
                <a:gd name="connsiteY1" fmla="*/ 446110 h 633099"/>
                <a:gd name="connsiteX2" fmla="*/ 640410 w 863446"/>
                <a:gd name="connsiteY2" fmla="*/ 446110 h 633099"/>
                <a:gd name="connsiteX3" fmla="*/ 325371 w 863446"/>
                <a:gd name="connsiteY3" fmla="*/ 38 h 633099"/>
                <a:gd name="connsiteX4" fmla="*/ 474062 w 863446"/>
                <a:gd name="connsiteY4" fmla="*/ 38 h 633099"/>
                <a:gd name="connsiteX5" fmla="*/ 789101 w 863446"/>
                <a:gd name="connsiteY5" fmla="*/ 446110 h 633099"/>
                <a:gd name="connsiteX6" fmla="*/ 863446 w 863446"/>
                <a:gd name="connsiteY6" fmla="*/ 446110 h 633099"/>
                <a:gd name="connsiteX7" fmla="*/ 725088 w 863446"/>
                <a:gd name="connsiteY7" fmla="*/ 594800 h 633099"/>
                <a:gd name="connsiteX0" fmla="*/ 399716 w 863446"/>
                <a:gd name="connsiteY0" fmla="*/ 15772 h 633099"/>
                <a:gd name="connsiteX1" fmla="*/ 148690 w 863446"/>
                <a:gd name="connsiteY1" fmla="*/ 594800 h 633099"/>
                <a:gd name="connsiteX2" fmla="*/ 0 w 863446"/>
                <a:gd name="connsiteY2" fmla="*/ 594800 h 633099"/>
                <a:gd name="connsiteX3" fmla="*/ 49059 w 863446"/>
                <a:gd name="connsiteY3" fmla="*/ 280743 h 633099"/>
                <a:gd name="connsiteX4" fmla="*/ 399716 w 863446"/>
                <a:gd name="connsiteY4" fmla="*/ 15773 h 633099"/>
                <a:gd name="connsiteX5" fmla="*/ 399716 w 863446"/>
                <a:gd name="connsiteY5" fmla="*/ 15772 h 633099"/>
                <a:gd name="connsiteX0" fmla="*/ 399716 w 863446"/>
                <a:gd name="connsiteY0" fmla="*/ 15772 h 633099"/>
                <a:gd name="connsiteX1" fmla="*/ 40234 w 863446"/>
                <a:gd name="connsiteY1" fmla="*/ 633099 h 633099"/>
                <a:gd name="connsiteX2" fmla="*/ 0 w 863446"/>
                <a:gd name="connsiteY2" fmla="*/ 594800 h 633099"/>
                <a:gd name="connsiteX3" fmla="*/ 325371 w 863446"/>
                <a:gd name="connsiteY3" fmla="*/ 38 h 633099"/>
                <a:gd name="connsiteX4" fmla="*/ 474062 w 863446"/>
                <a:gd name="connsiteY4" fmla="*/ 38 h 633099"/>
                <a:gd name="connsiteX5" fmla="*/ 789101 w 863446"/>
                <a:gd name="connsiteY5" fmla="*/ 446110 h 633099"/>
                <a:gd name="connsiteX6" fmla="*/ 863446 w 863446"/>
                <a:gd name="connsiteY6" fmla="*/ 446110 h 633099"/>
                <a:gd name="connsiteX7" fmla="*/ 725088 w 863446"/>
                <a:gd name="connsiteY7" fmla="*/ 594800 h 633099"/>
                <a:gd name="connsiteX8" fmla="*/ 566065 w 863446"/>
                <a:gd name="connsiteY8" fmla="*/ 446110 h 633099"/>
                <a:gd name="connsiteX9" fmla="*/ 640410 w 863446"/>
                <a:gd name="connsiteY9" fmla="*/ 446110 h 633099"/>
                <a:gd name="connsiteX10" fmla="*/ 325371 w 863446"/>
                <a:gd name="connsiteY10" fmla="*/ 38 h 633099"/>
                <a:gd name="connsiteX0" fmla="*/ 725088 w 863446"/>
                <a:gd name="connsiteY0" fmla="*/ 594800 h 652168"/>
                <a:gd name="connsiteX1" fmla="*/ 566065 w 863446"/>
                <a:gd name="connsiteY1" fmla="*/ 446110 h 652168"/>
                <a:gd name="connsiteX2" fmla="*/ 640410 w 863446"/>
                <a:gd name="connsiteY2" fmla="*/ 446110 h 652168"/>
                <a:gd name="connsiteX3" fmla="*/ 325371 w 863446"/>
                <a:gd name="connsiteY3" fmla="*/ 38 h 652168"/>
                <a:gd name="connsiteX4" fmla="*/ 474062 w 863446"/>
                <a:gd name="connsiteY4" fmla="*/ 38 h 652168"/>
                <a:gd name="connsiteX5" fmla="*/ 789101 w 863446"/>
                <a:gd name="connsiteY5" fmla="*/ 446110 h 652168"/>
                <a:gd name="connsiteX6" fmla="*/ 863446 w 863446"/>
                <a:gd name="connsiteY6" fmla="*/ 446110 h 652168"/>
                <a:gd name="connsiteX7" fmla="*/ 725088 w 863446"/>
                <a:gd name="connsiteY7" fmla="*/ 594800 h 652168"/>
                <a:gd name="connsiteX0" fmla="*/ 399716 w 863446"/>
                <a:gd name="connsiteY0" fmla="*/ 15772 h 652168"/>
                <a:gd name="connsiteX1" fmla="*/ 25039 w 863446"/>
                <a:gd name="connsiteY1" fmla="*/ 652168 h 652168"/>
                <a:gd name="connsiteX2" fmla="*/ 0 w 863446"/>
                <a:gd name="connsiteY2" fmla="*/ 594800 h 652168"/>
                <a:gd name="connsiteX3" fmla="*/ 49059 w 863446"/>
                <a:gd name="connsiteY3" fmla="*/ 280743 h 652168"/>
                <a:gd name="connsiteX4" fmla="*/ 399716 w 863446"/>
                <a:gd name="connsiteY4" fmla="*/ 15773 h 652168"/>
                <a:gd name="connsiteX5" fmla="*/ 399716 w 863446"/>
                <a:gd name="connsiteY5" fmla="*/ 15772 h 652168"/>
                <a:gd name="connsiteX0" fmla="*/ 399716 w 863446"/>
                <a:gd name="connsiteY0" fmla="*/ 15772 h 652168"/>
                <a:gd name="connsiteX1" fmla="*/ 40234 w 863446"/>
                <a:gd name="connsiteY1" fmla="*/ 633099 h 652168"/>
                <a:gd name="connsiteX2" fmla="*/ 0 w 863446"/>
                <a:gd name="connsiteY2" fmla="*/ 594800 h 652168"/>
                <a:gd name="connsiteX3" fmla="*/ 325371 w 863446"/>
                <a:gd name="connsiteY3" fmla="*/ 38 h 652168"/>
                <a:gd name="connsiteX4" fmla="*/ 474062 w 863446"/>
                <a:gd name="connsiteY4" fmla="*/ 38 h 652168"/>
                <a:gd name="connsiteX5" fmla="*/ 789101 w 863446"/>
                <a:gd name="connsiteY5" fmla="*/ 446110 h 652168"/>
                <a:gd name="connsiteX6" fmla="*/ 863446 w 863446"/>
                <a:gd name="connsiteY6" fmla="*/ 446110 h 652168"/>
                <a:gd name="connsiteX7" fmla="*/ 725088 w 863446"/>
                <a:gd name="connsiteY7" fmla="*/ 594800 h 652168"/>
                <a:gd name="connsiteX8" fmla="*/ 566065 w 863446"/>
                <a:gd name="connsiteY8" fmla="*/ 446110 h 652168"/>
                <a:gd name="connsiteX9" fmla="*/ 640410 w 863446"/>
                <a:gd name="connsiteY9" fmla="*/ 446110 h 652168"/>
                <a:gd name="connsiteX10" fmla="*/ 325371 w 863446"/>
                <a:gd name="connsiteY10" fmla="*/ 38 h 652168"/>
                <a:gd name="connsiteX0" fmla="*/ 725088 w 863446"/>
                <a:gd name="connsiteY0" fmla="*/ 594800 h 652168"/>
                <a:gd name="connsiteX1" fmla="*/ 566065 w 863446"/>
                <a:gd name="connsiteY1" fmla="*/ 446110 h 652168"/>
                <a:gd name="connsiteX2" fmla="*/ 640410 w 863446"/>
                <a:gd name="connsiteY2" fmla="*/ 446110 h 652168"/>
                <a:gd name="connsiteX3" fmla="*/ 325371 w 863446"/>
                <a:gd name="connsiteY3" fmla="*/ 38 h 652168"/>
                <a:gd name="connsiteX4" fmla="*/ 474062 w 863446"/>
                <a:gd name="connsiteY4" fmla="*/ 38 h 652168"/>
                <a:gd name="connsiteX5" fmla="*/ 789101 w 863446"/>
                <a:gd name="connsiteY5" fmla="*/ 446110 h 652168"/>
                <a:gd name="connsiteX6" fmla="*/ 863446 w 863446"/>
                <a:gd name="connsiteY6" fmla="*/ 446110 h 652168"/>
                <a:gd name="connsiteX7" fmla="*/ 725088 w 863446"/>
                <a:gd name="connsiteY7" fmla="*/ 594800 h 652168"/>
                <a:gd name="connsiteX0" fmla="*/ 399716 w 863446"/>
                <a:gd name="connsiteY0" fmla="*/ 15772 h 652168"/>
                <a:gd name="connsiteX1" fmla="*/ 25039 w 863446"/>
                <a:gd name="connsiteY1" fmla="*/ 652168 h 652168"/>
                <a:gd name="connsiteX2" fmla="*/ 0 w 863446"/>
                <a:gd name="connsiteY2" fmla="*/ 594800 h 652168"/>
                <a:gd name="connsiteX3" fmla="*/ 49059 w 863446"/>
                <a:gd name="connsiteY3" fmla="*/ 280743 h 652168"/>
                <a:gd name="connsiteX4" fmla="*/ 399716 w 863446"/>
                <a:gd name="connsiteY4" fmla="*/ 15773 h 652168"/>
                <a:gd name="connsiteX5" fmla="*/ 399716 w 863446"/>
                <a:gd name="connsiteY5" fmla="*/ 15772 h 652168"/>
                <a:gd name="connsiteX0" fmla="*/ 399716 w 863446"/>
                <a:gd name="connsiteY0" fmla="*/ 15772 h 652168"/>
                <a:gd name="connsiteX1" fmla="*/ 40234 w 863446"/>
                <a:gd name="connsiteY1" fmla="*/ 633099 h 652168"/>
                <a:gd name="connsiteX2" fmla="*/ 7510 w 863446"/>
                <a:gd name="connsiteY2" fmla="*/ 631230 h 652168"/>
                <a:gd name="connsiteX3" fmla="*/ 325371 w 863446"/>
                <a:gd name="connsiteY3" fmla="*/ 38 h 652168"/>
                <a:gd name="connsiteX4" fmla="*/ 474062 w 863446"/>
                <a:gd name="connsiteY4" fmla="*/ 38 h 652168"/>
                <a:gd name="connsiteX5" fmla="*/ 789101 w 863446"/>
                <a:gd name="connsiteY5" fmla="*/ 446110 h 652168"/>
                <a:gd name="connsiteX6" fmla="*/ 863446 w 863446"/>
                <a:gd name="connsiteY6" fmla="*/ 446110 h 652168"/>
                <a:gd name="connsiteX7" fmla="*/ 725088 w 863446"/>
                <a:gd name="connsiteY7" fmla="*/ 594800 h 652168"/>
                <a:gd name="connsiteX8" fmla="*/ 566065 w 863446"/>
                <a:gd name="connsiteY8" fmla="*/ 446110 h 652168"/>
                <a:gd name="connsiteX9" fmla="*/ 640410 w 863446"/>
                <a:gd name="connsiteY9" fmla="*/ 446110 h 652168"/>
                <a:gd name="connsiteX10" fmla="*/ 325371 w 863446"/>
                <a:gd name="connsiteY10" fmla="*/ 38 h 652168"/>
                <a:gd name="connsiteX0" fmla="*/ 725088 w 863446"/>
                <a:gd name="connsiteY0" fmla="*/ 594800 h 652168"/>
                <a:gd name="connsiteX1" fmla="*/ 566065 w 863446"/>
                <a:gd name="connsiteY1" fmla="*/ 446110 h 652168"/>
                <a:gd name="connsiteX2" fmla="*/ 640410 w 863446"/>
                <a:gd name="connsiteY2" fmla="*/ 446110 h 652168"/>
                <a:gd name="connsiteX3" fmla="*/ 325371 w 863446"/>
                <a:gd name="connsiteY3" fmla="*/ 38 h 652168"/>
                <a:gd name="connsiteX4" fmla="*/ 474062 w 863446"/>
                <a:gd name="connsiteY4" fmla="*/ 38 h 652168"/>
                <a:gd name="connsiteX5" fmla="*/ 789101 w 863446"/>
                <a:gd name="connsiteY5" fmla="*/ 446110 h 652168"/>
                <a:gd name="connsiteX6" fmla="*/ 863446 w 863446"/>
                <a:gd name="connsiteY6" fmla="*/ 446110 h 652168"/>
                <a:gd name="connsiteX7" fmla="*/ 725088 w 863446"/>
                <a:gd name="connsiteY7" fmla="*/ 594800 h 652168"/>
                <a:gd name="connsiteX0" fmla="*/ 399716 w 863446"/>
                <a:gd name="connsiteY0" fmla="*/ 15772 h 652168"/>
                <a:gd name="connsiteX1" fmla="*/ 25039 w 863446"/>
                <a:gd name="connsiteY1" fmla="*/ 652168 h 652168"/>
                <a:gd name="connsiteX2" fmla="*/ 0 w 863446"/>
                <a:gd name="connsiteY2" fmla="*/ 594800 h 652168"/>
                <a:gd name="connsiteX3" fmla="*/ 49059 w 863446"/>
                <a:gd name="connsiteY3" fmla="*/ 280743 h 652168"/>
                <a:gd name="connsiteX4" fmla="*/ 399716 w 863446"/>
                <a:gd name="connsiteY4" fmla="*/ 15773 h 652168"/>
                <a:gd name="connsiteX5" fmla="*/ 399716 w 863446"/>
                <a:gd name="connsiteY5" fmla="*/ 15772 h 652168"/>
                <a:gd name="connsiteX0" fmla="*/ 399716 w 863446"/>
                <a:gd name="connsiteY0" fmla="*/ 15772 h 652168"/>
                <a:gd name="connsiteX1" fmla="*/ 40234 w 863446"/>
                <a:gd name="connsiteY1" fmla="*/ 633099 h 652168"/>
                <a:gd name="connsiteX2" fmla="*/ 7510 w 863446"/>
                <a:gd name="connsiteY2" fmla="*/ 631230 h 652168"/>
                <a:gd name="connsiteX3" fmla="*/ 325371 w 863446"/>
                <a:gd name="connsiteY3" fmla="*/ 38 h 652168"/>
                <a:gd name="connsiteX4" fmla="*/ 474062 w 863446"/>
                <a:gd name="connsiteY4" fmla="*/ 38 h 652168"/>
                <a:gd name="connsiteX5" fmla="*/ 789101 w 863446"/>
                <a:gd name="connsiteY5" fmla="*/ 446110 h 652168"/>
                <a:gd name="connsiteX6" fmla="*/ 863446 w 863446"/>
                <a:gd name="connsiteY6" fmla="*/ 446110 h 652168"/>
                <a:gd name="connsiteX7" fmla="*/ 725088 w 863446"/>
                <a:gd name="connsiteY7" fmla="*/ 594800 h 652168"/>
                <a:gd name="connsiteX8" fmla="*/ 566065 w 863446"/>
                <a:gd name="connsiteY8" fmla="*/ 446110 h 652168"/>
                <a:gd name="connsiteX9" fmla="*/ 640410 w 863446"/>
                <a:gd name="connsiteY9" fmla="*/ 446110 h 652168"/>
                <a:gd name="connsiteX10" fmla="*/ 325371 w 863446"/>
                <a:gd name="connsiteY10" fmla="*/ 38 h 652168"/>
                <a:gd name="connsiteX0" fmla="*/ 733886 w 872244"/>
                <a:gd name="connsiteY0" fmla="*/ 594800 h 653237"/>
                <a:gd name="connsiteX1" fmla="*/ 574863 w 872244"/>
                <a:gd name="connsiteY1" fmla="*/ 446110 h 653237"/>
                <a:gd name="connsiteX2" fmla="*/ 649208 w 872244"/>
                <a:gd name="connsiteY2" fmla="*/ 446110 h 653237"/>
                <a:gd name="connsiteX3" fmla="*/ 334169 w 872244"/>
                <a:gd name="connsiteY3" fmla="*/ 38 h 653237"/>
                <a:gd name="connsiteX4" fmla="*/ 482860 w 872244"/>
                <a:gd name="connsiteY4" fmla="*/ 38 h 653237"/>
                <a:gd name="connsiteX5" fmla="*/ 797899 w 872244"/>
                <a:gd name="connsiteY5" fmla="*/ 446110 h 653237"/>
                <a:gd name="connsiteX6" fmla="*/ 872244 w 872244"/>
                <a:gd name="connsiteY6" fmla="*/ 446110 h 653237"/>
                <a:gd name="connsiteX7" fmla="*/ 733886 w 872244"/>
                <a:gd name="connsiteY7" fmla="*/ 594800 h 653237"/>
                <a:gd name="connsiteX0" fmla="*/ 408514 w 872244"/>
                <a:gd name="connsiteY0" fmla="*/ 15772 h 653237"/>
                <a:gd name="connsiteX1" fmla="*/ 33837 w 872244"/>
                <a:gd name="connsiteY1" fmla="*/ 652168 h 653237"/>
                <a:gd name="connsiteX2" fmla="*/ 8798 w 872244"/>
                <a:gd name="connsiteY2" fmla="*/ 594800 h 653237"/>
                <a:gd name="connsiteX3" fmla="*/ 57857 w 872244"/>
                <a:gd name="connsiteY3" fmla="*/ 280743 h 653237"/>
                <a:gd name="connsiteX4" fmla="*/ 408514 w 872244"/>
                <a:gd name="connsiteY4" fmla="*/ 15773 h 653237"/>
                <a:gd name="connsiteX5" fmla="*/ 408514 w 872244"/>
                <a:gd name="connsiteY5" fmla="*/ 15772 h 653237"/>
                <a:gd name="connsiteX0" fmla="*/ 408514 w 872244"/>
                <a:gd name="connsiteY0" fmla="*/ 15772 h 653237"/>
                <a:gd name="connsiteX1" fmla="*/ 20808 w 872244"/>
                <a:gd name="connsiteY1" fmla="*/ 653237 h 653237"/>
                <a:gd name="connsiteX2" fmla="*/ 16308 w 872244"/>
                <a:gd name="connsiteY2" fmla="*/ 631230 h 653237"/>
                <a:gd name="connsiteX3" fmla="*/ 334169 w 872244"/>
                <a:gd name="connsiteY3" fmla="*/ 38 h 653237"/>
                <a:gd name="connsiteX4" fmla="*/ 482860 w 872244"/>
                <a:gd name="connsiteY4" fmla="*/ 38 h 653237"/>
                <a:gd name="connsiteX5" fmla="*/ 797899 w 872244"/>
                <a:gd name="connsiteY5" fmla="*/ 446110 h 653237"/>
                <a:gd name="connsiteX6" fmla="*/ 872244 w 872244"/>
                <a:gd name="connsiteY6" fmla="*/ 446110 h 653237"/>
                <a:gd name="connsiteX7" fmla="*/ 733886 w 872244"/>
                <a:gd name="connsiteY7" fmla="*/ 594800 h 653237"/>
                <a:gd name="connsiteX8" fmla="*/ 574863 w 872244"/>
                <a:gd name="connsiteY8" fmla="*/ 446110 h 653237"/>
                <a:gd name="connsiteX9" fmla="*/ 649208 w 872244"/>
                <a:gd name="connsiteY9" fmla="*/ 446110 h 653237"/>
                <a:gd name="connsiteX10" fmla="*/ 334169 w 872244"/>
                <a:gd name="connsiteY10" fmla="*/ 38 h 65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2244" h="653237" stroke="0" extrusionOk="0">
                  <a:moveTo>
                    <a:pt x="733886" y="594800"/>
                  </a:moveTo>
                  <a:lnTo>
                    <a:pt x="574863" y="446110"/>
                  </a:lnTo>
                  <a:lnTo>
                    <a:pt x="649208" y="446110"/>
                  </a:lnTo>
                  <a:cubicBezTo>
                    <a:pt x="612116" y="183512"/>
                    <a:pt x="482538" y="38"/>
                    <a:pt x="334169" y="38"/>
                  </a:cubicBezTo>
                  <a:lnTo>
                    <a:pt x="482860" y="38"/>
                  </a:lnTo>
                  <a:cubicBezTo>
                    <a:pt x="631229" y="38"/>
                    <a:pt x="760807" y="183511"/>
                    <a:pt x="797899" y="446110"/>
                  </a:cubicBezTo>
                  <a:lnTo>
                    <a:pt x="872244" y="446110"/>
                  </a:lnTo>
                  <a:lnTo>
                    <a:pt x="733886" y="594800"/>
                  </a:lnTo>
                  <a:close/>
                </a:path>
                <a:path w="872244" h="653237" fill="darkenLess" stroke="0" extrusionOk="0">
                  <a:moveTo>
                    <a:pt x="408514" y="15772"/>
                  </a:moveTo>
                  <a:cubicBezTo>
                    <a:pt x="261453" y="78865"/>
                    <a:pt x="33837" y="376043"/>
                    <a:pt x="33837" y="652168"/>
                  </a:cubicBezTo>
                  <a:lnTo>
                    <a:pt x="8798" y="594800"/>
                  </a:lnTo>
                  <a:cubicBezTo>
                    <a:pt x="8798" y="483797"/>
                    <a:pt x="25792" y="375009"/>
                    <a:pt x="57857" y="280743"/>
                  </a:cubicBezTo>
                  <a:cubicBezTo>
                    <a:pt x="131555" y="64084"/>
                    <a:pt x="272637" y="-42522"/>
                    <a:pt x="408514" y="15773"/>
                  </a:cubicBezTo>
                  <a:lnTo>
                    <a:pt x="408514" y="15772"/>
                  </a:lnTo>
                  <a:close/>
                </a:path>
                <a:path w="872244" h="653237" fill="none" extrusionOk="0">
                  <a:moveTo>
                    <a:pt x="408514" y="15772"/>
                  </a:moveTo>
                  <a:cubicBezTo>
                    <a:pt x="261453" y="78865"/>
                    <a:pt x="20808" y="377112"/>
                    <a:pt x="20808" y="653237"/>
                  </a:cubicBezTo>
                  <a:cubicBezTo>
                    <a:pt x="-28755" y="653237"/>
                    <a:pt x="27231" y="649158"/>
                    <a:pt x="16308" y="631230"/>
                  </a:cubicBezTo>
                  <a:cubicBezTo>
                    <a:pt x="16308" y="302752"/>
                    <a:pt x="154472" y="38"/>
                    <a:pt x="334169" y="38"/>
                  </a:cubicBezTo>
                  <a:lnTo>
                    <a:pt x="482860" y="38"/>
                  </a:lnTo>
                  <a:cubicBezTo>
                    <a:pt x="631229" y="38"/>
                    <a:pt x="760807" y="183511"/>
                    <a:pt x="797899" y="446110"/>
                  </a:cubicBezTo>
                  <a:lnTo>
                    <a:pt x="872244" y="446110"/>
                  </a:lnTo>
                  <a:lnTo>
                    <a:pt x="733886" y="594800"/>
                  </a:lnTo>
                  <a:lnTo>
                    <a:pt x="574863" y="446110"/>
                  </a:lnTo>
                  <a:lnTo>
                    <a:pt x="649208" y="446110"/>
                  </a:lnTo>
                  <a:cubicBezTo>
                    <a:pt x="612116" y="183512"/>
                    <a:pt x="482538" y="38"/>
                    <a:pt x="334169" y="38"/>
                  </a:cubicBezTo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077152" y="1707654"/>
              <a:ext cx="790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용량</a:t>
              </a:r>
              <a:r>
                <a:rPr lang="en-US" altLang="ko-KR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:3G</a:t>
              </a:r>
              <a:endParaRPr lang="ko-KR" altLang="en-US" sz="1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0" name="모서리가 둥근 직사각형 29"/>
          <p:cNvSpPr/>
          <p:nvPr/>
        </p:nvSpPr>
        <p:spPr>
          <a:xfrm>
            <a:off x="6790325" y="4069666"/>
            <a:ext cx="1853162" cy="438152"/>
          </a:xfrm>
          <a:prstGeom prst="roundRect">
            <a:avLst/>
          </a:prstGeom>
          <a:pattFill prst="ltDnDiag">
            <a:fgClr>
              <a:schemeClr val="tx2"/>
            </a:fgClr>
            <a:bgClr>
              <a:srgbClr val="0070C0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수 조회 </a:t>
            </a:r>
            <a:r>
              <a:rPr lang="en-US" altLang="ko-KR" sz="1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</a:t>
            </a:r>
            <a:r>
              <a:rPr lang="ko-KR" altLang="en-US" sz="1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</a:t>
            </a:r>
            <a:r>
              <a:rPr lang="en-US" altLang="ko-KR" sz="1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678" y="2327249"/>
            <a:ext cx="394645" cy="1052076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501652" y="2939770"/>
            <a:ext cx="1571636" cy="1000132"/>
            <a:chOff x="501652" y="2939770"/>
            <a:chExt cx="1571636" cy="1000132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501652" y="2939770"/>
              <a:ext cx="1571636" cy="28575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기가 단위 이하</a:t>
              </a: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501652" y="3654150"/>
              <a:ext cx="1571636" cy="285752"/>
            </a:xfrm>
            <a:prstGeom prst="roundRect">
              <a:avLst/>
            </a:prstGeom>
            <a:pattFill prst="ltDnDiag">
              <a:fgClr>
                <a:schemeClr val="tx2"/>
              </a:fgClr>
              <a:bgClr>
                <a:srgbClr val="0070C0"/>
              </a:bgClr>
            </a:patt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기가 단위 이상</a:t>
              </a:r>
            </a:p>
          </p:txBody>
        </p:sp>
        <p:sp>
          <p:nvSpPr>
            <p:cNvPr id="42" name="아래쪽 화살표 41"/>
            <p:cNvSpPr/>
            <p:nvPr/>
          </p:nvSpPr>
          <p:spPr>
            <a:xfrm>
              <a:off x="1108875" y="3296960"/>
              <a:ext cx="357190" cy="357190"/>
            </a:xfrm>
            <a:prstGeom prst="downArrow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44528" y="1489239"/>
            <a:ext cx="1285884" cy="1285884"/>
            <a:chOff x="644528" y="1489239"/>
            <a:chExt cx="1285884" cy="1285884"/>
          </a:xfrm>
        </p:grpSpPr>
        <p:sp>
          <p:nvSpPr>
            <p:cNvPr id="41" name="타원 40"/>
            <p:cNvSpPr/>
            <p:nvPr/>
          </p:nvSpPr>
          <p:spPr>
            <a:xfrm>
              <a:off x="644528" y="1489239"/>
              <a:ext cx="1285884" cy="128588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spcBef>
                  <a:spcPts val="300"/>
                </a:spcBef>
              </a:pPr>
              <a:endParaRPr lang="en-US" altLang="ko-KR" sz="1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1042872">
                <a:spcBef>
                  <a:spcPts val="300"/>
                </a:spcBef>
              </a:pPr>
              <a:endParaRPr lang="en-US" altLang="ko-KR" sz="1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1042872">
                <a:spcBef>
                  <a:spcPts val="300"/>
                </a:spcBef>
              </a:pPr>
              <a:endParaRPr lang="en-US" altLang="ko-KR" sz="1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714505" y="2270511"/>
              <a:ext cx="114593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042872">
                <a:spcBef>
                  <a:spcPts val="300"/>
                </a:spcBef>
              </a:pPr>
              <a:r>
                <a:rPr lang="ko-KR" altLang="en-US" sz="14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effectLst>
                    <a:outerShdw blurRad="50800" dist="38100" dir="2700000" algn="tl" rotWithShape="0">
                      <a:prstClr val="black">
                        <a:alpha val="66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크기</a:t>
              </a:r>
              <a:endParaRPr lang="en-US" altLang="ko-KR" sz="1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66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107" y="1640903"/>
              <a:ext cx="570726" cy="570726"/>
            </a:xfrm>
            <a:prstGeom prst="rect">
              <a:avLst/>
            </a:prstGeom>
          </p:spPr>
        </p:pic>
      </p:grpSp>
      <p:grpSp>
        <p:nvGrpSpPr>
          <p:cNvPr id="32" name="그룹 31"/>
          <p:cNvGrpSpPr/>
          <p:nvPr/>
        </p:nvGrpSpPr>
        <p:grpSpPr>
          <a:xfrm>
            <a:off x="4318297" y="2939770"/>
            <a:ext cx="1571636" cy="1000132"/>
            <a:chOff x="4318297" y="2939770"/>
            <a:chExt cx="1571636" cy="1000132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4318297" y="2939770"/>
              <a:ext cx="1571636" cy="285752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샘플 데이터</a:t>
              </a: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4318297" y="3654150"/>
              <a:ext cx="1571636" cy="285752"/>
            </a:xfrm>
            <a:prstGeom prst="roundRect">
              <a:avLst/>
            </a:prstGeom>
            <a:pattFill prst="ltDnDiag">
              <a:fgClr>
                <a:schemeClr val="accent3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전체 데이터</a:t>
              </a:r>
            </a:p>
          </p:txBody>
        </p:sp>
        <p:sp>
          <p:nvSpPr>
            <p:cNvPr id="44" name="아래쪽 화살표 43"/>
            <p:cNvSpPr/>
            <p:nvPr/>
          </p:nvSpPr>
          <p:spPr>
            <a:xfrm>
              <a:off x="4925520" y="3296960"/>
              <a:ext cx="357190" cy="357190"/>
            </a:xfrm>
            <a:prstGeom prst="downArrow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461173" y="1511010"/>
            <a:ext cx="1285884" cy="1285884"/>
            <a:chOff x="4461173" y="1511010"/>
            <a:chExt cx="1285884" cy="1285884"/>
          </a:xfrm>
        </p:grpSpPr>
        <p:sp>
          <p:nvSpPr>
            <p:cNvPr id="46" name="타원 45"/>
            <p:cNvSpPr/>
            <p:nvPr/>
          </p:nvSpPr>
          <p:spPr>
            <a:xfrm>
              <a:off x="4461173" y="1511010"/>
              <a:ext cx="1285884" cy="1285884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spcBef>
                  <a:spcPts val="300"/>
                </a:spcBef>
              </a:pPr>
              <a:endParaRPr lang="en-US" altLang="ko-KR" sz="1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1042872">
                <a:spcBef>
                  <a:spcPts val="300"/>
                </a:spcBef>
              </a:pPr>
              <a:endParaRPr lang="en-US" altLang="ko-KR" sz="1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1042872">
                <a:spcBef>
                  <a:spcPts val="300"/>
                </a:spcBef>
              </a:pPr>
              <a:endParaRPr lang="en-US" altLang="ko-KR" sz="1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671144" y="2270511"/>
              <a:ext cx="8659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042872">
                <a:spcBef>
                  <a:spcPts val="300"/>
                </a:spcBef>
              </a:pPr>
              <a:r>
                <a:rPr lang="ko-KR" altLang="en-US" sz="14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effectLst>
                    <a:outerShdw blurRad="50800" dist="38100" dir="2700000" algn="tl" rotWithShape="0">
                      <a:prstClr val="black">
                        <a:alpha val="66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분석 대상</a:t>
              </a:r>
              <a:endParaRPr lang="en-US" altLang="ko-KR" sz="1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66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9616" y="1681767"/>
              <a:ext cx="488998" cy="488998"/>
            </a:xfrm>
            <a:prstGeom prst="rect">
              <a:avLst/>
            </a:prstGeom>
          </p:spPr>
        </p:pic>
      </p:grpSp>
      <p:grpSp>
        <p:nvGrpSpPr>
          <p:cNvPr id="31" name="그룹 30"/>
          <p:cNvGrpSpPr/>
          <p:nvPr/>
        </p:nvGrpSpPr>
        <p:grpSpPr>
          <a:xfrm>
            <a:off x="2409974" y="2939770"/>
            <a:ext cx="1571636" cy="1000132"/>
            <a:chOff x="2409974" y="2939770"/>
            <a:chExt cx="1571636" cy="1000132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2409974" y="2939770"/>
              <a:ext cx="1571636" cy="28575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시간</a:t>
              </a:r>
              <a:r>
                <a:rPr lang="en-US" altLang="ko-KR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</a:t>
              </a: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2409974" y="3654150"/>
              <a:ext cx="1571636" cy="285752"/>
            </a:xfrm>
            <a:prstGeom prst="roundRect">
              <a:avLst/>
            </a:prstGeom>
            <a:pattFill prst="ltDnDiag">
              <a:fgClr>
                <a:schemeClr val="accent4"/>
              </a:fgClr>
              <a:bgClr>
                <a:schemeClr val="accent4">
                  <a:lumMod val="75000"/>
                </a:schemeClr>
              </a:bgClr>
            </a:patt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실시간</a:t>
              </a:r>
            </a:p>
          </p:txBody>
        </p:sp>
        <p:sp>
          <p:nvSpPr>
            <p:cNvPr id="43" name="아래쪽 화살표 42"/>
            <p:cNvSpPr/>
            <p:nvPr/>
          </p:nvSpPr>
          <p:spPr>
            <a:xfrm>
              <a:off x="3017197" y="3296960"/>
              <a:ext cx="357190" cy="357190"/>
            </a:xfrm>
            <a:prstGeom prst="downArrow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2552850" y="1511010"/>
            <a:ext cx="1285884" cy="1285884"/>
            <a:chOff x="2552850" y="1511010"/>
            <a:chExt cx="1285884" cy="1285884"/>
          </a:xfrm>
        </p:grpSpPr>
        <p:sp>
          <p:nvSpPr>
            <p:cNvPr id="45" name="타원 44"/>
            <p:cNvSpPr/>
            <p:nvPr/>
          </p:nvSpPr>
          <p:spPr>
            <a:xfrm>
              <a:off x="2552850" y="1511010"/>
              <a:ext cx="1285884" cy="1285884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spcBef>
                  <a:spcPts val="300"/>
                </a:spcBef>
              </a:pPr>
              <a:endParaRPr lang="en-US" altLang="ko-KR" sz="1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1042872">
                <a:spcBef>
                  <a:spcPts val="300"/>
                </a:spcBef>
              </a:pPr>
              <a:endParaRPr lang="en-US" altLang="ko-KR" sz="1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1042872">
                <a:spcBef>
                  <a:spcPts val="300"/>
                </a:spcBef>
              </a:pPr>
              <a:endParaRPr lang="en-US" altLang="ko-KR" sz="1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562446" y="2270511"/>
              <a:ext cx="126669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042872">
                <a:spcBef>
                  <a:spcPts val="300"/>
                </a:spcBef>
              </a:pPr>
              <a:r>
                <a:rPr lang="ko-KR" altLang="en-US" sz="14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effectLst>
                    <a:outerShdw blurRad="50800" dist="38100" dir="2700000" algn="tl" rotWithShape="0">
                      <a:prstClr val="black">
                        <a:alpha val="66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수집</a:t>
              </a:r>
              <a:r>
                <a:rPr lang="en-US" altLang="ko-KR" sz="14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effectLst>
                    <a:outerShdw blurRad="50800" dist="38100" dir="2700000" algn="tl" rotWithShape="0">
                      <a:prstClr val="black">
                        <a:alpha val="66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4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effectLst>
                    <a:outerShdw blurRad="50800" dist="38100" dir="2700000" algn="tl" rotWithShape="0">
                      <a:prstClr val="black">
                        <a:alpha val="66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처리 주기</a:t>
              </a: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1293" y="1681767"/>
              <a:ext cx="488998" cy="488998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6660232" y="1681637"/>
            <a:ext cx="1026243" cy="1082587"/>
            <a:chOff x="6660232" y="1681637"/>
            <a:chExt cx="1026243" cy="1082587"/>
          </a:xfrm>
        </p:grpSpPr>
        <p:sp>
          <p:nvSpPr>
            <p:cNvPr id="70" name="TextBox 69"/>
            <p:cNvSpPr txBox="1"/>
            <p:nvPr/>
          </p:nvSpPr>
          <p:spPr>
            <a:xfrm>
              <a:off x="6660232" y="2456447"/>
              <a:ext cx="1026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샘플 데이터</a:t>
              </a:r>
              <a:endParaRPr lang="en-US" altLang="ko-KR" sz="1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0478" y="1681637"/>
              <a:ext cx="705751" cy="705751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7734088" y="3087193"/>
            <a:ext cx="947695" cy="930863"/>
            <a:chOff x="7734088" y="3087193"/>
            <a:chExt cx="947695" cy="930863"/>
          </a:xfrm>
        </p:grpSpPr>
        <p:sp>
          <p:nvSpPr>
            <p:cNvPr id="75" name="TextBox 74"/>
            <p:cNvSpPr txBox="1"/>
            <p:nvPr/>
          </p:nvSpPr>
          <p:spPr>
            <a:xfrm>
              <a:off x="7734088" y="3710279"/>
              <a:ext cx="9476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실습용 </a:t>
              </a:r>
              <a:r>
                <a:rPr lang="en-US" altLang="ko-KR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DB</a:t>
              </a: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4297" y="3087193"/>
              <a:ext cx="587276" cy="587276"/>
            </a:xfrm>
            <a:prstGeom prst="rect">
              <a:avLst/>
            </a:prstGeom>
          </p:spPr>
        </p:pic>
      </p:grpSp>
      <p:sp>
        <p:nvSpPr>
          <p:cNvPr id="58" name="직사각형 57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</p:spTree>
    <p:extLst>
      <p:ext uri="{BB962C8B-B14F-4D97-AF65-F5344CB8AC3E}">
        <p14:creationId xmlns:p14="http://schemas.microsoft.com/office/powerpoint/2010/main" val="103841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 bwMode="auto">
          <a:xfrm>
            <a:off x="0" y="3579862"/>
            <a:ext cx="9144000" cy="156363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1920" y="3867894"/>
            <a:ext cx="5147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어떻게 </a:t>
            </a:r>
            <a:r>
              <a:rPr lang="ko-KR" altLang="en-US" sz="2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데이터를 빠르게 </a:t>
            </a:r>
            <a:r>
              <a:rPr lang="ko-KR" altLang="en-US" sz="2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분석하지</a:t>
            </a:r>
            <a:r>
              <a:rPr lang="en-US" altLang="ko-KR" sz="2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323528" y="246757"/>
            <a:ext cx="5199788" cy="2507644"/>
            <a:chOff x="336790" y="496154"/>
            <a:chExt cx="4460109" cy="215092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54" y="496154"/>
              <a:ext cx="4380145" cy="2150927"/>
            </a:xfrm>
            <a:prstGeom prst="rect">
              <a:avLst/>
            </a:prstGeom>
          </p:spPr>
        </p:pic>
        <p:sp>
          <p:nvSpPr>
            <p:cNvPr id="5" name="타원 4"/>
            <p:cNvSpPr/>
            <p:nvPr/>
          </p:nvSpPr>
          <p:spPr>
            <a:xfrm>
              <a:off x="2699792" y="915566"/>
              <a:ext cx="1148811" cy="42862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메모리 </a:t>
              </a:r>
              <a:r>
                <a:rPr lang="en-US" altLang="ko-KR" sz="18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DB?</a:t>
              </a:r>
              <a:endParaRPr lang="ko-KR" altLang="en-US" sz="18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3635896" y="1872513"/>
              <a:ext cx="1148811" cy="42862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인덱스생성</a:t>
              </a:r>
              <a:r>
                <a:rPr lang="en-US" altLang="ko-KR" sz="18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  <a:endParaRPr lang="ko-KR" altLang="en-US" sz="18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364899" y="915566"/>
              <a:ext cx="1148811" cy="42862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페이징 기법</a:t>
              </a:r>
              <a:r>
                <a:rPr lang="en-US" altLang="ko-KR" sz="18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  <a:endParaRPr lang="ko-KR" altLang="en-US" sz="18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336790" y="1872513"/>
              <a:ext cx="1388175" cy="42862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kern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금융</a:t>
              </a:r>
              <a:endParaRPr lang="en-US" altLang="ko-KR" sz="18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800" kern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</a:t>
              </a:r>
              <a:endParaRPr lang="ko-KR" altLang="en-US" sz="18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 bwMode="auto">
          <a:xfrm>
            <a:off x="0" y="4970834"/>
            <a:ext cx="9144000" cy="172665"/>
          </a:xfrm>
          <a:prstGeom prst="rect">
            <a:avLst/>
          </a:prstGeom>
          <a:solidFill>
            <a:srgbClr val="9FA1A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</p:spTree>
    <p:extLst>
      <p:ext uri="{BB962C8B-B14F-4D97-AF65-F5344CB8AC3E}">
        <p14:creationId xmlns:p14="http://schemas.microsoft.com/office/powerpoint/2010/main" val="321886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0" y="134575"/>
            <a:ext cx="6300192" cy="159654"/>
          </a:xfrm>
          <a:prstGeom prst="rect">
            <a:avLst/>
          </a:prstGeom>
          <a:gradFill flip="none" rotWithShape="1">
            <a:gsLst>
              <a:gs pos="0">
                <a:srgbClr val="588FD5"/>
              </a:gs>
              <a:gs pos="100000">
                <a:srgbClr val="55C9D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1" name="평행 사변형 60"/>
          <p:cNvSpPr/>
          <p:nvPr/>
        </p:nvSpPr>
        <p:spPr>
          <a:xfrm>
            <a:off x="409675" y="134573"/>
            <a:ext cx="2295525" cy="159654"/>
          </a:xfrm>
          <a:prstGeom prst="parallelogram">
            <a:avLst>
              <a:gd name="adj" fmla="val 84408"/>
            </a:avLst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0" y="51470"/>
            <a:ext cx="6300192" cy="0"/>
          </a:xfrm>
          <a:prstGeom prst="line">
            <a:avLst/>
          </a:prstGeom>
          <a:ln>
            <a:solidFill>
              <a:srgbClr val="5099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4" y="-895834"/>
            <a:ext cx="4608975" cy="607823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94982" y="923228"/>
            <a:ext cx="2700930" cy="714704"/>
            <a:chOff x="3564911" y="823258"/>
            <a:chExt cx="2700930" cy="714704"/>
          </a:xfrm>
        </p:grpSpPr>
        <p:sp>
          <p:nvSpPr>
            <p:cNvPr id="15" name="직사각형 14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defTabSz="1042872">
                <a:lnSpc>
                  <a:spcPct val="110000"/>
                </a:lnSpc>
                <a:defRPr/>
              </a:pPr>
              <a:r>
                <a:rPr lang="en-US" altLang="ko-KR" sz="3600" b="1" dirty="0">
                  <a:ln w="50800">
                    <a:solidFill>
                      <a:prstClr val="white"/>
                    </a:solidFill>
                  </a:ln>
                  <a:solidFill>
                    <a:srgbClr val="0F6287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3600" b="1" dirty="0">
                <a:ln w="50800">
                  <a:solidFill>
                    <a:prstClr val="white"/>
                  </a:solidFill>
                </a:ln>
                <a:solidFill>
                  <a:srgbClr val="0F6287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defTabSz="1042872">
                <a:lnSpc>
                  <a:spcPct val="110000"/>
                </a:lnSpc>
                <a:defRPr/>
              </a:pPr>
              <a:r>
                <a:rPr lang="en-US" altLang="ko-KR" sz="3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16CA1"/>
                      </a:gs>
                      <a:gs pos="50000">
                        <a:srgbClr val="30549C"/>
                      </a:gs>
                      <a:gs pos="49000">
                        <a:srgbClr val="016CA1"/>
                      </a:gs>
                      <a:gs pos="100000">
                        <a:srgbClr val="30549C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16CA1"/>
                    </a:gs>
                    <a:gs pos="50000">
                      <a:srgbClr val="30549C"/>
                    </a:gs>
                    <a:gs pos="49000">
                      <a:srgbClr val="016CA1"/>
                    </a:gs>
                    <a:gs pos="100000">
                      <a:srgbClr val="30549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" name="모서리가 둥근 직사각형 5"/>
          <p:cNvSpPr/>
          <p:nvPr/>
        </p:nvSpPr>
        <p:spPr>
          <a:xfrm>
            <a:off x="708747" y="3420926"/>
            <a:ext cx="5015381" cy="38488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08747" y="3963509"/>
            <a:ext cx="5015381" cy="38488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63443" y="3932620"/>
            <a:ext cx="1840568" cy="4103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defRPr lang="ko-KR" altLang="en-US"/>
            </a:pPr>
            <a:r>
              <a: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lang="en-US" altLang="ko-KR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708747" y="2892287"/>
            <a:ext cx="5015381" cy="38488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63443" y="2861397"/>
            <a:ext cx="3310522" cy="3915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</a:t>
            </a:r>
            <a:r>
              <a:rPr lang="en-US" altLang="ko-KR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Spark </a:t>
            </a:r>
            <a:r>
              <a: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08747" y="2362973"/>
            <a:ext cx="5015381" cy="38488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63443" y="2332083"/>
            <a:ext cx="3057247" cy="4103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적용사례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08747" y="1842691"/>
            <a:ext cx="5015381" cy="38488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7" name="그룹 18"/>
          <p:cNvGrpSpPr>
            <a:grpSpLocks/>
          </p:cNvGrpSpPr>
          <p:nvPr/>
        </p:nvGrpSpPr>
        <p:grpSpPr bwMode="auto">
          <a:xfrm>
            <a:off x="680569" y="1817705"/>
            <a:ext cx="539750" cy="434852"/>
            <a:chOff x="1328347" y="2337753"/>
            <a:chExt cx="541775" cy="53502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64946" y="1812897"/>
            <a:ext cx="370911" cy="444469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1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23" name="그룹 36"/>
          <p:cNvGrpSpPr>
            <a:grpSpLocks/>
          </p:cNvGrpSpPr>
          <p:nvPr/>
        </p:nvGrpSpPr>
        <p:grpSpPr bwMode="auto">
          <a:xfrm>
            <a:off x="680569" y="2341216"/>
            <a:ext cx="539750" cy="434852"/>
            <a:chOff x="1328347" y="2337753"/>
            <a:chExt cx="541775" cy="535025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764946" y="2336644"/>
            <a:ext cx="370911" cy="444469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2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29" name="그룹 45"/>
          <p:cNvGrpSpPr>
            <a:grpSpLocks/>
          </p:cNvGrpSpPr>
          <p:nvPr/>
        </p:nvGrpSpPr>
        <p:grpSpPr bwMode="auto">
          <a:xfrm>
            <a:off x="680569" y="2872541"/>
            <a:ext cx="539750" cy="433413"/>
            <a:chOff x="1328347" y="2337753"/>
            <a:chExt cx="541775" cy="535025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1371371" y="2375081"/>
              <a:ext cx="457321" cy="437262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764946" y="2866923"/>
            <a:ext cx="370911" cy="444469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3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35" name="그룹 54"/>
          <p:cNvGrpSpPr>
            <a:grpSpLocks/>
          </p:cNvGrpSpPr>
          <p:nvPr/>
        </p:nvGrpSpPr>
        <p:grpSpPr bwMode="auto">
          <a:xfrm>
            <a:off x="680569" y="3402428"/>
            <a:ext cx="539750" cy="434852"/>
            <a:chOff x="1328347" y="2337753"/>
            <a:chExt cx="541775" cy="535025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38" name="타원 37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>
              <a:off x="1371371" y="2374957"/>
              <a:ext cx="457321" cy="437586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764946" y="3397202"/>
            <a:ext cx="370911" cy="444469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4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41" name="그룹 63"/>
          <p:cNvGrpSpPr>
            <a:grpSpLocks/>
          </p:cNvGrpSpPr>
          <p:nvPr/>
        </p:nvGrpSpPr>
        <p:grpSpPr bwMode="auto">
          <a:xfrm>
            <a:off x="680569" y="3932314"/>
            <a:ext cx="539750" cy="434852"/>
            <a:chOff x="1328347" y="2337753"/>
            <a:chExt cx="541775" cy="535025"/>
          </a:xfrm>
        </p:grpSpPr>
        <p:sp>
          <p:nvSpPr>
            <p:cNvPr id="42" name="모서리가 둥근 직사각형 41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44" name="타원 43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45" name="자유형 44"/>
            <p:cNvSpPr/>
            <p:nvPr/>
          </p:nvSpPr>
          <p:spPr>
            <a:xfrm>
              <a:off x="1371371" y="2374957"/>
              <a:ext cx="457321" cy="437586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764946" y="3927481"/>
            <a:ext cx="370911" cy="444469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5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263443" y="1811801"/>
            <a:ext cx="2852063" cy="3915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필요성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1263443" y="3402660"/>
            <a:ext cx="2130711" cy="4103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defRPr lang="ko-KR" altLang="en-US"/>
            </a:pPr>
            <a:r>
              <a:rPr lang="en-US" altLang="ko-KR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Spark </a:t>
            </a:r>
            <a:r>
              <a: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활용법 </a:t>
            </a:r>
            <a:r>
              <a:rPr lang="en-US" altLang="ko-KR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예시</a:t>
            </a:r>
            <a:r>
              <a:rPr lang="en-US" altLang="ko-KR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0" y="428610"/>
            <a:ext cx="799930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교육목표</a:t>
            </a:r>
            <a:r>
              <a:rPr lang="en-US" altLang="ko-KR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분석플랫폼의 필요성을 이해하고 활용법을 접할 수 있다</a:t>
            </a:r>
            <a:r>
              <a:rPr lang="en-US" altLang="ko-KR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130000"/>
              </a:lnSpc>
              <a:defRPr lang="ko-KR" altLang="en-US"/>
            </a:pPr>
            <a:endParaRPr lang="ko-KR" altLang="en-US" sz="20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708747" y="4486757"/>
            <a:ext cx="5015381" cy="38488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263443" y="4455868"/>
            <a:ext cx="2133918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defRPr lang="ko-KR" altLang="en-US"/>
            </a:pPr>
            <a:r>
              <a: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 설정 </a:t>
            </a:r>
            <a:r>
              <a:rPr lang="en-US" altLang="ko-KR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r>
              <a:rPr lang="en-US" altLang="ko-KR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grpSp>
        <p:nvGrpSpPr>
          <p:cNvPr id="54" name="그룹 63"/>
          <p:cNvGrpSpPr>
            <a:grpSpLocks/>
          </p:cNvGrpSpPr>
          <p:nvPr/>
        </p:nvGrpSpPr>
        <p:grpSpPr bwMode="auto">
          <a:xfrm>
            <a:off x="680569" y="4455562"/>
            <a:ext cx="539750" cy="434852"/>
            <a:chOff x="1328347" y="2337753"/>
            <a:chExt cx="541775" cy="535025"/>
          </a:xfrm>
        </p:grpSpPr>
        <p:sp>
          <p:nvSpPr>
            <p:cNvPr id="55" name="모서리가 둥근 직사각형 54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57" name="타원 56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58" name="자유형 57"/>
            <p:cNvSpPr/>
            <p:nvPr/>
          </p:nvSpPr>
          <p:spPr>
            <a:xfrm>
              <a:off x="1371371" y="2374957"/>
              <a:ext cx="457321" cy="437586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768152" y="4435645"/>
            <a:ext cx="364499" cy="474638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6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01176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왜 필요할까요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</a:p>
          </p:txBody>
        </p:sp>
      </p:grpSp>
      <p:pic>
        <p:nvPicPr>
          <p:cNvPr id="52" name="그림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01297" y="3306970"/>
            <a:ext cx="332185" cy="1052076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3107410" y="2364021"/>
            <a:ext cx="2416735" cy="571504"/>
          </a:xfrm>
          <a:prstGeom prst="rect">
            <a:avLst/>
          </a:prstGeom>
          <a:pattFill prst="ltDnDiag">
            <a:fgClr>
              <a:schemeClr val="tx2"/>
            </a:fgClr>
            <a:bgClr>
              <a:srgbClr val="0070C0"/>
            </a:bgClr>
          </a:pattFill>
          <a:ln w="9525" algn="ctr">
            <a:noFill/>
            <a:round/>
            <a:headEnd/>
            <a:tailEnd/>
          </a:ln>
          <a:effectLst>
            <a:innerShdw blurRad="50800">
              <a:srgbClr val="BBE0E3">
                <a:lumMod val="75000"/>
              </a:srgbClr>
            </a:innerShdw>
          </a:effectLst>
        </p:spPr>
        <p:txBody>
          <a:bodyPr lIns="0" tIns="0" rIns="0" bIns="3600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600" kern="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 플랫폼</a:t>
            </a:r>
            <a:endParaRPr kumimoji="0" lang="en-US" altLang="ko-KR" sz="1600" kern="0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늦은 정보제공</a:t>
            </a:r>
            <a:r>
              <a:rPr lang="en-US" altLang="ko-KR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069797" y="2364021"/>
            <a:ext cx="2416735" cy="571504"/>
          </a:xfrm>
          <a:prstGeom prst="rect">
            <a:avLst/>
          </a:prstGeom>
          <a:pattFill prst="ltDnDiag">
            <a:fgClr>
              <a:schemeClr val="accent5">
                <a:lumMod val="50000"/>
              </a:schemeClr>
            </a:fgClr>
            <a:bgClr>
              <a:schemeClr val="accent5">
                <a:lumMod val="75000"/>
              </a:schemeClr>
            </a:bgClr>
          </a:pattFill>
          <a:ln w="9525"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>
              <a:bevelT w="0"/>
            </a:sp3d>
          </a:bodyPr>
          <a:lstStyle/>
          <a:p>
            <a:pPr algn="ctr"/>
            <a:r>
              <a:rPr lang="ko-KR" altLang="en-US" sz="16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</a:t>
            </a:r>
            <a:endParaRPr lang="en-US" altLang="ko-KR" sz="16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빠른 정보제공</a:t>
            </a:r>
            <a:r>
              <a:rPr lang="en-US" altLang="ko-KR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아래쪽 화살표 3"/>
          <p:cNvSpPr/>
          <p:nvPr/>
        </p:nvSpPr>
        <p:spPr>
          <a:xfrm rot="10800000">
            <a:off x="2519659" y="1296555"/>
            <a:ext cx="384314" cy="3287883"/>
          </a:xfrm>
          <a:prstGeom prst="downArrow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필요성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06" y="3217132"/>
            <a:ext cx="1037375" cy="10373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95431" y="2328862"/>
            <a:ext cx="20159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다음 주</a:t>
            </a:r>
            <a:r>
              <a:rPr lang="en-US" altLang="ko-KR" sz="2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TV </a:t>
            </a:r>
            <a:r>
              <a:rPr lang="ko-KR" altLang="en-US" sz="2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생산량은</a:t>
            </a:r>
            <a:endParaRPr lang="en-US" altLang="ko-KR" sz="24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pPr algn="ctr"/>
            <a:r>
              <a:rPr lang="ko-KR" altLang="en-US" sz="2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몇 대 인가요</a:t>
            </a:r>
            <a:r>
              <a:rPr lang="en-US" altLang="ko-KR" sz="2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?</a:t>
            </a:r>
            <a:endParaRPr lang="ko-KR" altLang="en-US" sz="24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093857" y="3941496"/>
            <a:ext cx="5376438" cy="642942"/>
            <a:chOff x="3093857" y="3941496"/>
            <a:chExt cx="5376438" cy="642942"/>
          </a:xfrm>
        </p:grpSpPr>
        <p:grpSp>
          <p:nvGrpSpPr>
            <p:cNvPr id="34" name="그룹 33"/>
            <p:cNvGrpSpPr/>
            <p:nvPr/>
          </p:nvGrpSpPr>
          <p:grpSpPr>
            <a:xfrm>
              <a:off x="3093857" y="3941496"/>
              <a:ext cx="5376438" cy="642942"/>
              <a:chOff x="3571868" y="1714494"/>
              <a:chExt cx="4572032" cy="642942"/>
            </a:xfrm>
          </p:grpSpPr>
          <p:sp>
            <p:nvSpPr>
              <p:cNvPr id="35" name="직사각형 34"/>
              <p:cNvSpPr/>
              <p:nvPr/>
            </p:nvSpPr>
            <p:spPr>
              <a:xfrm>
                <a:off x="3571868" y="1714494"/>
                <a:ext cx="4572032" cy="6429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3643306" y="2069226"/>
                <a:ext cx="1428728" cy="24693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과거 판매실적</a:t>
                </a: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5143504" y="2069226"/>
                <a:ext cx="1428728" cy="24693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연휴 일정</a:t>
                </a:r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6643702" y="2069226"/>
                <a:ext cx="1428728" cy="24693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판매가격</a:t>
                </a:r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5285191" y="3987544"/>
              <a:ext cx="10262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분석 데이터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110093" y="3013088"/>
            <a:ext cx="5376438" cy="642942"/>
            <a:chOff x="3110093" y="3013088"/>
            <a:chExt cx="5376438" cy="642942"/>
          </a:xfrm>
        </p:grpSpPr>
        <p:grpSp>
          <p:nvGrpSpPr>
            <p:cNvPr id="33" name="그룹 32"/>
            <p:cNvGrpSpPr/>
            <p:nvPr/>
          </p:nvGrpSpPr>
          <p:grpSpPr>
            <a:xfrm>
              <a:off x="3110093" y="3013088"/>
              <a:ext cx="5376438" cy="642942"/>
              <a:chOff x="3585676" y="1714494"/>
              <a:chExt cx="4572032" cy="642942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3585676" y="1714494"/>
                <a:ext cx="4572032" cy="64294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0" name="모서리가 둥근 직사각형 29"/>
              <p:cNvSpPr/>
              <p:nvPr/>
            </p:nvSpPr>
            <p:spPr>
              <a:xfrm>
                <a:off x="3643306" y="2065091"/>
                <a:ext cx="1428728" cy="2510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수요 예측</a:t>
                </a:r>
              </a:p>
            </p:txBody>
          </p:sp>
          <p:sp>
            <p:nvSpPr>
              <p:cNvPr id="31" name="모서리가 둥근 직사각형 30"/>
              <p:cNvSpPr/>
              <p:nvPr/>
            </p:nvSpPr>
            <p:spPr>
              <a:xfrm>
                <a:off x="5143504" y="2065091"/>
                <a:ext cx="1428728" cy="2510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패턴 생성</a:t>
                </a:r>
              </a:p>
            </p:txBody>
          </p:sp>
          <p:sp>
            <p:nvSpPr>
              <p:cNvPr id="32" name="모서리가 둥근 직사각형 31"/>
              <p:cNvSpPr/>
              <p:nvPr/>
            </p:nvSpPr>
            <p:spPr>
              <a:xfrm>
                <a:off x="6643702" y="2065091"/>
                <a:ext cx="1428728" cy="2510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이상치 제거</a:t>
                </a:r>
              </a:p>
            </p:txBody>
          </p:sp>
        </p:grpSp>
        <p:sp>
          <p:nvSpPr>
            <p:cNvPr id="47" name="직사각형 46"/>
            <p:cNvSpPr/>
            <p:nvPr/>
          </p:nvSpPr>
          <p:spPr>
            <a:xfrm>
              <a:off x="5205041" y="3051339"/>
              <a:ext cx="11865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분석 알고리즘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492166" y="1710307"/>
            <a:ext cx="1637231" cy="648318"/>
            <a:chOff x="3492166" y="1710307"/>
            <a:chExt cx="1637231" cy="64831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166" y="1710307"/>
              <a:ext cx="661354" cy="609846"/>
            </a:xfrm>
            <a:prstGeom prst="rect">
              <a:avLst/>
            </a:prstGeom>
          </p:spPr>
        </p:pic>
        <p:sp>
          <p:nvSpPr>
            <p:cNvPr id="48" name="직사각형 47"/>
            <p:cNvSpPr/>
            <p:nvPr/>
          </p:nvSpPr>
          <p:spPr>
            <a:xfrm>
              <a:off x="4152637" y="1835405"/>
              <a:ext cx="9767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공급</a:t>
              </a:r>
              <a:r>
                <a:rPr lang="en-US" altLang="ko-KR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수요</a:t>
              </a:r>
            </a:p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판단 오류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086414" y="1296555"/>
            <a:ext cx="5400118" cy="342678"/>
            <a:chOff x="3086414" y="1296555"/>
            <a:chExt cx="5400118" cy="342678"/>
          </a:xfrm>
        </p:grpSpPr>
        <p:sp>
          <p:nvSpPr>
            <p:cNvPr id="51" name="모서리가 둥근 직사각형 50"/>
            <p:cNvSpPr/>
            <p:nvPr/>
          </p:nvSpPr>
          <p:spPr>
            <a:xfrm>
              <a:off x="3086414" y="1296555"/>
              <a:ext cx="5400118" cy="339819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97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  <a:gs pos="75000">
                  <a:schemeClr val="bg1"/>
                </a:gs>
                <a:gs pos="25000">
                  <a:schemeClr val="bg1"/>
                </a:gs>
                <a:gs pos="3000">
                  <a:schemeClr val="bg1">
                    <a:lumMod val="95000"/>
                  </a:schemeClr>
                </a:gs>
              </a:gsLst>
              <a:lin ang="0" scaled="0"/>
            </a:gradFill>
            <a:ln w="12700" algn="ctr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3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HY견고딕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481389" y="1331456"/>
              <a:ext cx="4572000" cy="30777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빅 데이터를 </a:t>
              </a:r>
              <a:r>
                <a:rPr lang="ko-KR" altLang="en-US" sz="1400" dirty="0"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빠르게</a:t>
              </a:r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분석하여</a:t>
              </a:r>
              <a:r>
                <a:rPr lang="en-US" altLang="ko-KR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적시에 </a:t>
              </a:r>
              <a:r>
                <a:rPr lang="ko-KR" altLang="en-US" sz="1400" dirty="0"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정확한 정보를 제공</a:t>
              </a:r>
              <a:endParaRPr lang="en-US" altLang="ko-KR" sz="1400" dirty="0">
                <a:gradFill>
                  <a:gsLst>
                    <a:gs pos="0">
                      <a:srgbClr val="0070C0"/>
                    </a:gs>
                    <a:gs pos="100000">
                      <a:srgbClr val="1F497D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464042" y="1771650"/>
            <a:ext cx="1693843" cy="586975"/>
            <a:chOff x="6464042" y="1771650"/>
            <a:chExt cx="1693843" cy="586975"/>
          </a:xfrm>
        </p:grpSpPr>
        <p:sp>
          <p:nvSpPr>
            <p:cNvPr id="3" name="직사각형 2"/>
            <p:cNvSpPr/>
            <p:nvPr/>
          </p:nvSpPr>
          <p:spPr>
            <a:xfrm>
              <a:off x="7091532" y="1835405"/>
              <a:ext cx="106635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공급</a:t>
              </a:r>
              <a:r>
                <a:rPr lang="en-US" altLang="ko-KR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수요 </a:t>
              </a:r>
              <a:endParaRPr lang="en-US" altLang="ko-KR" sz="1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밸런스 유지</a:t>
              </a: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4042" y="1771650"/>
              <a:ext cx="539302" cy="539302"/>
            </a:xfrm>
            <a:prstGeom prst="rect">
              <a:avLst/>
            </a:prstGeom>
          </p:spPr>
        </p:pic>
      </p:grpSp>
      <p:sp>
        <p:nvSpPr>
          <p:cNvPr id="49" name="직사각형 48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</p:spTree>
    <p:extLst>
      <p:ext uri="{BB962C8B-B14F-4D97-AF65-F5344CB8AC3E}">
        <p14:creationId xmlns:p14="http://schemas.microsoft.com/office/powerpoint/2010/main" val="226188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25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6" grpId="0" animBg="1"/>
      <p:bldP spid="4" grpId="0" animBg="1"/>
      <p:bldP spid="7" grpId="0"/>
      <p:bldP spid="7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18485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Spark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 경영혁신을 이끌었습니다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적용사례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608348" y="1358794"/>
            <a:ext cx="2451891" cy="3290127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97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  <a:gs pos="75000">
                <a:schemeClr val="bg1"/>
              </a:gs>
              <a:gs pos="25000">
                <a:schemeClr val="bg1"/>
              </a:gs>
              <a:gs pos="3000">
                <a:schemeClr val="bg1">
                  <a:lumMod val="95000"/>
                </a:schemeClr>
              </a:gs>
            </a:gsLst>
            <a:lin ang="0" scaled="0"/>
          </a:gra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63500" sx="101000" sy="101000" algn="ctr" rotWithShape="0">
              <a:prstClr val="black">
                <a:alpha val="5000"/>
              </a:prst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35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HY견고딕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608348" y="1352834"/>
            <a:ext cx="2491967" cy="1379203"/>
            <a:chOff x="608348" y="1352834"/>
            <a:chExt cx="2491967" cy="1379203"/>
          </a:xfrm>
        </p:grpSpPr>
        <p:sp>
          <p:nvSpPr>
            <p:cNvPr id="50" name="Text Box 34"/>
            <p:cNvSpPr txBox="1">
              <a:spLocks noChangeArrowheads="1"/>
            </p:cNvSpPr>
            <p:nvPr/>
          </p:nvSpPr>
          <p:spPr bwMode="auto">
            <a:xfrm>
              <a:off x="608348" y="1352834"/>
              <a:ext cx="2451891" cy="323748"/>
            </a:xfrm>
            <a:prstGeom prst="rect">
              <a:avLst/>
            </a:prstGeom>
            <a:gradFill rotWithShape="1">
              <a:gsLst>
                <a:gs pos="0">
                  <a:srgbClr val="00889A"/>
                </a:gs>
                <a:gs pos="100000">
                  <a:srgbClr val="00A0B8"/>
                </a:gs>
              </a:gsLst>
              <a:lin ang="5400000" scaled="1"/>
            </a:gradFill>
            <a:ln w="12700" algn="ctr">
              <a:solidFill>
                <a:srgbClr val="00889A"/>
              </a:solidFill>
              <a:miter lim="800000"/>
              <a:headEnd/>
              <a:tailEnd/>
            </a:ln>
            <a:effectLst>
              <a:innerShdw blurRad="114300">
                <a:schemeClr val="bg1">
                  <a:alpha val="50000"/>
                </a:schemeClr>
              </a:innerShdw>
            </a:effectLst>
          </p:spPr>
          <p:txBody>
            <a:bodyPr wrap="none" tIns="27000" bIns="27000" anchor="ctr" anchorCtr="0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2pPr marL="0" lvl="1" indent="-90488" algn="ctr" defTabSz="874713" eaLnBrk="0" latinLnBrk="0" hangingPunct="0">
                <a:lnSpc>
                  <a:spcPct val="90000"/>
                </a:lnSpc>
                <a:buClr>
                  <a:schemeClr val="bg1">
                    <a:lumMod val="65000"/>
                  </a:schemeClr>
                </a:buClr>
                <a:buSzPct val="80000"/>
                <a:tabLst>
                  <a:tab pos="5648325" algn="l"/>
                </a:tabLst>
                <a:defRPr sz="1600" kern="0">
                  <a:solidFill>
                    <a:schemeClr val="bg1"/>
                  </a:solidFill>
                  <a:effectLst>
                    <a:outerShdw blurRad="88900" sx="101000" sy="101000" algn="ctr" rotWithShape="0">
                      <a:srgbClr val="004650">
                        <a:alpha val="40000"/>
                      </a:srgbClr>
                    </a:outerShdw>
                  </a:effectLst>
                  <a:latin typeface="나눔바른고딕" pitchFamily="18" charset="-127"/>
                  <a:ea typeface="나눔바른고딕" pitchFamily="18" charset="-127"/>
                </a:defRPr>
              </a:lvl2pPr>
            </a:lstStyle>
            <a:p>
              <a:pPr lvl="1" fontAlgn="auto" latinLnBrk="1"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65000"/>
                  </a:prstClr>
                </a:buClr>
              </a:pPr>
              <a:r>
                <a:rPr kumimoji="0" lang="en-US" altLang="ko-KR" sz="900" dirty="0">
                  <a:solidFill>
                    <a:prstClr val="white"/>
                  </a:solidFill>
                  <a:latin typeface="나눔바른고딕" panose="02020603020101020101" pitchFamily="18" charset="-127"/>
                  <a:ea typeface="나눔바른고딕" panose="02020603020101020101" pitchFamily="18" charset="-127"/>
                </a:rPr>
                <a:t> </a:t>
              </a:r>
              <a:r>
                <a:rPr kumimoji="0" lang="ko-KR" altLang="en-US" dirty="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</a:t>
              </a:r>
              <a:endParaRPr kumimoji="0" lang="en-US" altLang="ko-KR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76253" y="1805337"/>
              <a:ext cx="24240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Spark (</a:t>
              </a:r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빅 데이터</a:t>
              </a:r>
              <a:r>
                <a:rPr lang="en-US" altLang="ko-KR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분석 플랫폼</a:t>
              </a:r>
              <a:r>
                <a:rPr lang="en-US" altLang="ko-KR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26970" y="2147262"/>
              <a:ext cx="1810773" cy="58477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rgbClr val="0070C0"/>
              </a:bgClr>
            </a:pattFill>
            <a:ln w="9525" algn="ctr">
              <a:noFill/>
              <a:round/>
              <a:headEnd/>
              <a:tailEnd/>
            </a:ln>
            <a:effectLst>
              <a:innerShdw blurRad="50800">
                <a:srgbClr val="BBE0E3">
                  <a:lumMod val="75000"/>
                </a:srgbClr>
              </a:innerShdw>
            </a:effectLst>
          </p:spPr>
          <p:txBody>
            <a:bodyPr lIns="0" tIns="0" rIns="0" bIns="3600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kumimoji="0" sz="1600" kern="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  <a:lvl2pPr>
                <a:defRPr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>
                <a:defRPr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>
                <a:defRPr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>
                <a:defRPr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>
                <a:defRPr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>
                <a:defRPr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>
                <a:defRPr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>
                <a:defRPr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endParaRPr lang="ko-KR" altLang="en-US" sz="1400" dirty="0">
                <a:gradFill>
                  <a:gsLst>
                    <a:gs pos="60000">
                      <a:srgbClr val="FFDE75"/>
                    </a:gs>
                    <a:gs pos="62000">
                      <a:srgbClr val="FFC000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08348" y="2926371"/>
            <a:ext cx="2451891" cy="1625659"/>
            <a:chOff x="608348" y="2926371"/>
            <a:chExt cx="2451891" cy="1625659"/>
          </a:xfrm>
        </p:grpSpPr>
        <p:sp>
          <p:nvSpPr>
            <p:cNvPr id="32" name="Text Box 34"/>
            <p:cNvSpPr txBox="1">
              <a:spLocks noChangeArrowheads="1"/>
            </p:cNvSpPr>
            <p:nvPr/>
          </p:nvSpPr>
          <p:spPr bwMode="auto">
            <a:xfrm>
              <a:off x="608348" y="2926371"/>
              <a:ext cx="2451891" cy="323748"/>
            </a:xfrm>
            <a:prstGeom prst="rect">
              <a:avLst/>
            </a:prstGeom>
            <a:gradFill rotWithShape="1">
              <a:gsLst>
                <a:gs pos="0">
                  <a:srgbClr val="00889A"/>
                </a:gs>
                <a:gs pos="100000">
                  <a:srgbClr val="00A0B8"/>
                </a:gs>
              </a:gsLst>
              <a:lin ang="5400000" scaled="1"/>
            </a:gradFill>
            <a:ln w="12700" algn="ctr">
              <a:solidFill>
                <a:srgbClr val="00889A"/>
              </a:solidFill>
              <a:miter lim="800000"/>
              <a:headEnd/>
              <a:tailEnd/>
            </a:ln>
            <a:effectLst>
              <a:innerShdw blurRad="114300">
                <a:schemeClr val="bg1">
                  <a:alpha val="50000"/>
                </a:schemeClr>
              </a:innerShdw>
            </a:effectLst>
          </p:spPr>
          <p:txBody>
            <a:bodyPr wrap="none" tIns="27000" bIns="27000" anchor="ctr" anchorCtr="0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2pPr marL="0" lvl="1" indent="-90488" algn="ctr" defTabSz="874713" eaLnBrk="0" latinLnBrk="0" hangingPunct="0">
                <a:lnSpc>
                  <a:spcPct val="90000"/>
                </a:lnSpc>
                <a:buClr>
                  <a:schemeClr val="bg1">
                    <a:lumMod val="65000"/>
                  </a:schemeClr>
                </a:buClr>
                <a:buSzPct val="80000"/>
                <a:tabLst>
                  <a:tab pos="5648325" algn="l"/>
                </a:tabLst>
                <a:defRPr sz="1600" kern="0">
                  <a:solidFill>
                    <a:schemeClr val="bg1"/>
                  </a:solidFill>
                  <a:effectLst>
                    <a:outerShdw blurRad="88900" sx="101000" sy="101000" algn="ctr" rotWithShape="0">
                      <a:srgbClr val="004650">
                        <a:alpha val="40000"/>
                      </a:srgbClr>
                    </a:outerShdw>
                  </a:effectLst>
                  <a:latin typeface="나눔바른고딕" pitchFamily="18" charset="-127"/>
                  <a:ea typeface="나눔바른고딕" pitchFamily="18" charset="-127"/>
                </a:defRPr>
              </a:lvl2pPr>
            </a:lstStyle>
            <a:p>
              <a:pPr lvl="1" fontAlgn="auto" latinLnBrk="1"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65000"/>
                  </a:prstClr>
                </a:buClr>
              </a:pPr>
              <a:r>
                <a:rPr kumimoji="0" lang="en-US" altLang="ko-KR" dirty="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kumimoji="0" lang="ko-KR" altLang="en-US" dirty="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효과</a:t>
              </a:r>
              <a:endParaRPr kumimoji="0" lang="en-US" altLang="ko-KR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723" y="3430212"/>
              <a:ext cx="944562" cy="630200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522" y="3428891"/>
              <a:ext cx="948522" cy="632842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35" name="TextBox 34"/>
            <p:cNvSpPr txBox="1"/>
            <p:nvPr/>
          </p:nvSpPr>
          <p:spPr>
            <a:xfrm>
              <a:off x="664463" y="4090365"/>
              <a:ext cx="10470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어려운</a:t>
              </a:r>
            </a:p>
            <a:p>
              <a:pPr algn="ctr"/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가격결정 회의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63242" y="4090365"/>
              <a:ext cx="10470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간단한</a:t>
              </a:r>
            </a:p>
            <a:p>
              <a:pPr algn="ctr"/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이슈확인 회의</a:t>
              </a:r>
            </a:p>
          </p:txBody>
        </p:sp>
        <p:sp>
          <p:nvSpPr>
            <p:cNvPr id="37" name="오른쪽 화살표 36"/>
            <p:cNvSpPr/>
            <p:nvPr/>
          </p:nvSpPr>
          <p:spPr>
            <a:xfrm>
              <a:off x="1698556" y="3647768"/>
              <a:ext cx="275694" cy="195089"/>
            </a:xfrm>
            <a:prstGeom prst="rightArrow">
              <a:avLst>
                <a:gd name="adj1" fmla="val 50000"/>
                <a:gd name="adj2" fmla="val 35571"/>
              </a:avLst>
            </a:prstGeom>
            <a:gradFill flip="none" rotWithShape="1">
              <a:gsLst>
                <a:gs pos="0">
                  <a:srgbClr val="0070C0"/>
                </a:gs>
                <a:gs pos="100000">
                  <a:srgbClr val="00A0B8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51" name="직선 연결선 50"/>
          <p:cNvCxnSpPr/>
          <p:nvPr/>
        </p:nvCxnSpPr>
        <p:spPr>
          <a:xfrm flipV="1">
            <a:off x="5276523" y="1469145"/>
            <a:ext cx="0" cy="1391197"/>
          </a:xfrm>
          <a:prstGeom prst="line">
            <a:avLst/>
          </a:prstGeom>
          <a:ln w="19050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5189611" y="1299361"/>
            <a:ext cx="3313256" cy="1560421"/>
            <a:chOff x="5189611" y="1299361"/>
            <a:chExt cx="3313256" cy="1560421"/>
          </a:xfrm>
        </p:grpSpPr>
        <p:pic>
          <p:nvPicPr>
            <p:cNvPr id="87" name="그림 86"/>
            <p:cNvPicPr>
              <a:picLocks noChangeAspect="1"/>
            </p:cNvPicPr>
            <p:nvPr/>
          </p:nvPicPr>
          <p:blipFill rotWithShape="1">
            <a:blip r:embed="rId6"/>
            <a:srcRect l="36550" b="18211"/>
            <a:stretch/>
          </p:blipFill>
          <p:spPr>
            <a:xfrm>
              <a:off x="5189611" y="1523469"/>
              <a:ext cx="3183583" cy="1336313"/>
            </a:xfrm>
            <a:prstGeom prst="rect">
              <a:avLst/>
            </a:prstGeom>
          </p:spPr>
        </p:pic>
        <p:cxnSp>
          <p:nvCxnSpPr>
            <p:cNvPr id="40" name="직선 화살표 연결선 39"/>
            <p:cNvCxnSpPr/>
            <p:nvPr/>
          </p:nvCxnSpPr>
          <p:spPr>
            <a:xfrm>
              <a:off x="5363436" y="1469145"/>
              <a:ext cx="706970" cy="0"/>
            </a:xfrm>
            <a:prstGeom prst="straightConnector1">
              <a:avLst/>
            </a:prstGeom>
            <a:ln>
              <a:solidFill>
                <a:srgbClr val="0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5276523" y="1532480"/>
              <a:ext cx="9092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판매량 예측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516216" y="1299361"/>
              <a:ext cx="1986651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>
              <a:defPPr>
                <a:defRPr lang="ko-KR"/>
              </a:defPPr>
              <a:lvl1pPr algn="ctr">
                <a:defRPr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r>
                <a:rPr lang="ko-KR" altLang="en-US" dirty="0"/>
                <a:t>최적 이익률 산출을 위한</a:t>
              </a:r>
              <a:endParaRPr lang="en-US" altLang="ko-KR" dirty="0"/>
            </a:p>
            <a:p>
              <a:r>
                <a:rPr lang="ko-KR" altLang="en-US" dirty="0"/>
                <a:t>가격 시뮬레이션</a:t>
              </a:r>
            </a:p>
          </p:txBody>
        </p:sp>
        <p:cxnSp>
          <p:nvCxnSpPr>
            <p:cNvPr id="52" name="직선 화살표 연결선 51"/>
            <p:cNvCxnSpPr/>
            <p:nvPr/>
          </p:nvCxnSpPr>
          <p:spPr>
            <a:xfrm>
              <a:off x="6951213" y="1761026"/>
              <a:ext cx="0" cy="13217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6"/>
          <a:srcRect l="38282" t="80480"/>
          <a:stretch/>
        </p:blipFill>
        <p:spPr>
          <a:xfrm>
            <a:off x="5276523" y="2838039"/>
            <a:ext cx="3096671" cy="318935"/>
          </a:xfrm>
          <a:prstGeom prst="rect">
            <a:avLst/>
          </a:prstGeom>
        </p:spPr>
      </p:pic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230210"/>
              </p:ext>
            </p:extLst>
          </p:nvPr>
        </p:nvGraphicFramePr>
        <p:xfrm>
          <a:off x="3851920" y="3195316"/>
          <a:ext cx="4551009" cy="880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8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70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kumimoji="1" lang="ko-KR" altLang="en-US" sz="1000" b="1" kern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시뮬레이션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kumimoji="1" lang="ko-KR" altLang="en-US" sz="1000" b="1" kern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가격할인 비율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kumimoji="1" lang="ko-KR" altLang="en-US" sz="1000" b="1" kern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이익률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kumimoji="1" lang="en-US" altLang="ko-KR" sz="800" b="1" kern="1200" dirty="0"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A </a:t>
                      </a:r>
                      <a:endParaRPr kumimoji="1" lang="ko-KR" altLang="en-US" sz="800" b="1" kern="1200" dirty="0"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kumimoji="1" lang="en-US" altLang="ko-KR" sz="800" b="1" kern="1200" dirty="0"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20%</a:t>
                      </a:r>
                      <a:endParaRPr kumimoji="1" lang="ko-KR" altLang="en-US" sz="800" b="1" kern="1200" dirty="0"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kumimoji="1" lang="en-US" altLang="ko-KR" sz="800" b="1" kern="1200" dirty="0"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17%</a:t>
                      </a:r>
                      <a:endParaRPr kumimoji="1" lang="ko-KR" altLang="en-US" sz="800" b="1" kern="1200" dirty="0"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kumimoji="1" lang="en-US" altLang="ko-KR" sz="105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B</a:t>
                      </a:r>
                      <a:endParaRPr kumimoji="1" lang="ko-KR" altLang="en-US" sz="105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kumimoji="1" lang="en-US" altLang="ko-KR" sz="105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30%</a:t>
                      </a:r>
                      <a:endParaRPr kumimoji="1" lang="ko-KR" altLang="en-US" sz="105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kumimoji="1" lang="en-US" altLang="ko-KR" sz="105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23%</a:t>
                      </a:r>
                      <a:endParaRPr kumimoji="1" lang="ko-KR" altLang="en-US" sz="105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kumimoji="1" lang="en-US" altLang="ko-KR" sz="800" b="1" kern="1200" dirty="0"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</a:t>
                      </a:r>
                      <a:endParaRPr kumimoji="1" lang="ko-KR" altLang="en-US" sz="800" b="1" kern="1200" dirty="0"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kumimoji="1" lang="en-US" altLang="ko-KR" sz="800" b="1" kern="1200" dirty="0"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40%</a:t>
                      </a:r>
                      <a:endParaRPr kumimoji="1" lang="ko-KR" altLang="en-US" sz="800" b="1" kern="1200" dirty="0"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kumimoji="1" lang="en-US" altLang="ko-KR" sz="800" b="1" kern="1200" dirty="0"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21%</a:t>
                      </a:r>
                      <a:endParaRPr kumimoji="1" lang="ko-KR" altLang="en-US" sz="800" b="1" kern="1200" dirty="0"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80" name="그룹 79"/>
          <p:cNvGrpSpPr/>
          <p:nvPr/>
        </p:nvGrpSpPr>
        <p:grpSpPr>
          <a:xfrm>
            <a:off x="3351353" y="4119203"/>
            <a:ext cx="5151514" cy="525050"/>
            <a:chOff x="1030215" y="5406536"/>
            <a:chExt cx="7090348" cy="525050"/>
          </a:xfrm>
        </p:grpSpPr>
        <p:grpSp>
          <p:nvGrpSpPr>
            <p:cNvPr id="81" name="그룹 80"/>
            <p:cNvGrpSpPr/>
            <p:nvPr/>
          </p:nvGrpSpPr>
          <p:grpSpPr>
            <a:xfrm>
              <a:off x="1030215" y="5406536"/>
              <a:ext cx="7090348" cy="516105"/>
              <a:chOff x="469295" y="4866736"/>
              <a:chExt cx="3188352" cy="1199680"/>
            </a:xfrm>
          </p:grpSpPr>
          <p:sp>
            <p:nvSpPr>
              <p:cNvPr id="83" name="사다리꼴 82"/>
              <p:cNvSpPr/>
              <p:nvPr/>
            </p:nvSpPr>
            <p:spPr>
              <a:xfrm>
                <a:off x="469295" y="4866736"/>
                <a:ext cx="3188352" cy="154532"/>
              </a:xfrm>
              <a:prstGeom prst="trapezoid">
                <a:avLst>
                  <a:gd name="adj" fmla="val 224606"/>
                </a:avLst>
              </a:prstGeom>
              <a:solidFill>
                <a:srgbClr val="0070C0"/>
              </a:solidFill>
              <a:ln w="63500" cap="sq" cmpd="sng">
                <a:noFill/>
                <a:bevel/>
                <a:headEnd type="none" w="lg" len="med"/>
                <a:tailEnd type="none" w="lg" len="med"/>
              </a:ln>
              <a:effectLst/>
            </p:spPr>
            <p:txBody>
              <a:bodyPr wrap="none" lIns="75344" tIns="37672" rIns="75344" bIns="37672" anchor="ctr"/>
              <a:lstStyle/>
              <a:p>
                <a:pPr defTabSz="958142"/>
                <a:endParaRPr lang="ko-KR" altLang="en-US" sz="1654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4" name="모서리가 둥근 직사각형 83"/>
              <p:cNvSpPr/>
              <p:nvPr/>
            </p:nvSpPr>
            <p:spPr>
              <a:xfrm rot="16200000">
                <a:off x="1513910" y="3922680"/>
                <a:ext cx="1099123" cy="3188350"/>
              </a:xfrm>
              <a:prstGeom prst="roundRect">
                <a:avLst>
                  <a:gd name="adj" fmla="val 2931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15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63500" dist="38100" dir="5400000" algn="t" rotWithShape="0">
                  <a:prstClr val="black">
                    <a:alpha val="40000"/>
                  </a:prstClr>
                </a:outerShdw>
              </a:effectLst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735" dirty="0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3113815" y="5469921"/>
              <a:ext cx="29231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Spark </a:t>
              </a:r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도입 후</a:t>
              </a:r>
            </a:p>
            <a:p>
              <a:pPr algn="ctr"/>
              <a:r>
                <a:rPr lang="ko-KR" altLang="en-US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혁신적인 경영관리 </a:t>
              </a:r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환경 구축함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314928" y="1287045"/>
            <a:ext cx="1961594" cy="1870294"/>
            <a:chOff x="3314928" y="1287045"/>
            <a:chExt cx="1961594" cy="1870294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6"/>
            <a:srcRect r="61718"/>
            <a:stretch/>
          </p:blipFill>
          <p:spPr>
            <a:xfrm>
              <a:off x="3355751" y="1523469"/>
              <a:ext cx="1920771" cy="1633870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3314928" y="1287045"/>
              <a:ext cx="52610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판매량</a:t>
              </a:r>
              <a:endParaRPr lang="ko-KR" altLang="en-US" sz="1000" dirty="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1144406" y="2283718"/>
            <a:ext cx="13839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0" lang="ko-KR" altLang="en-US" sz="1400" kern="0" dirty="0">
                <a:solidFill>
                  <a:srgbClr val="FFFFFF"/>
                </a:solidFill>
                <a:effectLst>
                  <a:outerShdw blurRad="88900" sx="101000" sy="101000" algn="ctr" rotWithShape="0">
                    <a:srgbClr val="004650">
                      <a:alpha val="4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처리시간 단축</a:t>
            </a:r>
            <a:endParaRPr kumimoji="0" lang="en-US" altLang="ko-KR" sz="1400" kern="0" dirty="0">
              <a:solidFill>
                <a:srgbClr val="FFFFFF"/>
              </a:solidFill>
              <a:effectLst>
                <a:outerShdw blurRad="88900" sx="101000" sy="101000" algn="ctr" rotWithShape="0">
                  <a:srgbClr val="004650">
                    <a:alpha val="4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</p:spTree>
    <p:extLst>
      <p:ext uri="{BB962C8B-B14F-4D97-AF65-F5344CB8AC3E}">
        <p14:creationId xmlns:p14="http://schemas.microsoft.com/office/powerpoint/2010/main" val="382187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87235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Spark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 대체 뭘까요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</a:t>
            </a: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Spark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</a:p>
        </p:txBody>
      </p:sp>
      <p:grpSp>
        <p:nvGrpSpPr>
          <p:cNvPr id="3" name="그룹 23"/>
          <p:cNvGrpSpPr/>
          <p:nvPr/>
        </p:nvGrpSpPr>
        <p:grpSpPr>
          <a:xfrm>
            <a:off x="641117" y="1410156"/>
            <a:ext cx="4074899" cy="3039924"/>
            <a:chOff x="641117" y="1410156"/>
            <a:chExt cx="4074899" cy="3039924"/>
          </a:xfrm>
        </p:grpSpPr>
        <p:grpSp>
          <p:nvGrpSpPr>
            <p:cNvPr id="4" name="그룹 52"/>
            <p:cNvGrpSpPr/>
            <p:nvPr/>
          </p:nvGrpSpPr>
          <p:grpSpPr>
            <a:xfrm>
              <a:off x="643211" y="1410156"/>
              <a:ext cx="4072805" cy="409829"/>
              <a:chOff x="1049186" y="1449928"/>
              <a:chExt cx="11971129" cy="690655"/>
            </a:xfrm>
          </p:grpSpPr>
          <p:sp>
            <p:nvSpPr>
              <p:cNvPr id="56" name="직사각형 55"/>
              <p:cNvSpPr/>
              <p:nvPr/>
            </p:nvSpPr>
            <p:spPr>
              <a:xfrm>
                <a:off x="1678231" y="1494521"/>
                <a:ext cx="11342084" cy="60091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5" name="그룹 65"/>
              <p:cNvGrpSpPr/>
              <p:nvPr/>
            </p:nvGrpSpPr>
            <p:grpSpPr>
              <a:xfrm>
                <a:off x="1049186" y="1449928"/>
                <a:ext cx="1271322" cy="690655"/>
                <a:chOff x="977755" y="4888338"/>
                <a:chExt cx="1271322" cy="512276"/>
              </a:xfrm>
            </p:grpSpPr>
            <p:grpSp>
              <p:nvGrpSpPr>
                <p:cNvPr id="6" name="그룹 76"/>
                <p:cNvGrpSpPr>
                  <a:grpSpLocks/>
                </p:cNvGrpSpPr>
                <p:nvPr/>
              </p:nvGrpSpPr>
              <p:grpSpPr bwMode="auto">
                <a:xfrm>
                  <a:off x="977755" y="4888338"/>
                  <a:ext cx="1271322" cy="512276"/>
                  <a:chOff x="827708" y="1950827"/>
                  <a:chExt cx="462223" cy="434439"/>
                </a:xfrm>
              </p:grpSpPr>
              <p:sp>
                <p:nvSpPr>
                  <p:cNvPr id="79" name="모서리가 둥근 직사각형 69"/>
                  <p:cNvSpPr/>
                  <p:nvPr/>
                </p:nvSpPr>
                <p:spPr>
                  <a:xfrm>
                    <a:off x="827708" y="1950826"/>
                    <a:ext cx="462223" cy="434439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6" name="모서리가 둥근 직사각형 70"/>
                  <p:cNvSpPr/>
                  <p:nvPr/>
                </p:nvSpPr>
                <p:spPr>
                  <a:xfrm>
                    <a:off x="851734" y="1969340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7C74DE"/>
                      </a:gs>
                      <a:gs pos="0">
                        <a:srgbClr val="5E318F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8" name="자유형 16"/>
                  <p:cNvSpPr/>
                  <p:nvPr/>
                </p:nvSpPr>
                <p:spPr>
                  <a:xfrm>
                    <a:off x="865023" y="1980665"/>
                    <a:ext cx="390001" cy="177833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78" name="TextBox 77"/>
                <p:cNvSpPr txBox="1"/>
                <p:nvPr/>
              </p:nvSpPr>
              <p:spPr bwMode="auto">
                <a:xfrm>
                  <a:off x="1163065" y="4963248"/>
                  <a:ext cx="944251" cy="362458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defRPr/>
                  </a:pPr>
                  <a:r>
                    <a:rPr lang="en-US" altLang="ko-KR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1</a:t>
                  </a:r>
                  <a:endParaRPr lang="ko-KR" altLang="en-US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6" name="직사각형 75"/>
              <p:cNvSpPr/>
              <p:nvPr/>
            </p:nvSpPr>
            <p:spPr>
              <a:xfrm>
                <a:off x="2463249" y="1555083"/>
                <a:ext cx="5200019" cy="4668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2014</a:t>
                </a:r>
                <a:r>
                  <a:rPr lang="ko-KR" altLang="en-US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년 </a:t>
                </a:r>
                <a:r>
                  <a:rPr lang="en-US" altLang="ko-KR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5</a:t>
                </a:r>
                <a:r>
                  <a:rPr lang="ko-KR" altLang="en-US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월  </a:t>
                </a:r>
                <a:r>
                  <a:rPr lang="en-US" altLang="ko-KR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UC Berkely </a:t>
                </a:r>
                <a:r>
                  <a:rPr lang="ko-KR" altLang="en-US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에서 출시</a:t>
                </a:r>
                <a:r>
                  <a:rPr lang="en-US" altLang="ko-KR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(v1.0)</a:t>
                </a:r>
              </a:p>
            </p:txBody>
          </p:sp>
        </p:grpSp>
        <p:grpSp>
          <p:nvGrpSpPr>
            <p:cNvPr id="7" name="그룹 88"/>
            <p:cNvGrpSpPr/>
            <p:nvPr/>
          </p:nvGrpSpPr>
          <p:grpSpPr>
            <a:xfrm>
              <a:off x="643212" y="1942842"/>
              <a:ext cx="4072804" cy="409606"/>
              <a:chOff x="1049187" y="2349884"/>
              <a:chExt cx="11971129" cy="690279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1678229" y="2392267"/>
                <a:ext cx="11342087" cy="6009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10" name="그룹 90"/>
              <p:cNvGrpSpPr/>
              <p:nvPr/>
            </p:nvGrpSpPr>
            <p:grpSpPr>
              <a:xfrm>
                <a:off x="1049187" y="2349884"/>
                <a:ext cx="1271321" cy="690279"/>
                <a:chOff x="977756" y="5443670"/>
                <a:chExt cx="1271321" cy="511997"/>
              </a:xfrm>
            </p:grpSpPr>
            <p:grpSp>
              <p:nvGrpSpPr>
                <p:cNvPr id="11" name="그룹 73"/>
                <p:cNvGrpSpPr>
                  <a:grpSpLocks/>
                </p:cNvGrpSpPr>
                <p:nvPr/>
              </p:nvGrpSpPr>
              <p:grpSpPr bwMode="auto">
                <a:xfrm>
                  <a:off x="977756" y="5443670"/>
                  <a:ext cx="1271321" cy="511997"/>
                  <a:chOff x="827708" y="1950957"/>
                  <a:chExt cx="462223" cy="434822"/>
                </a:xfrm>
              </p:grpSpPr>
              <p:sp>
                <p:nvSpPr>
                  <p:cNvPr id="95" name="모서리가 둥근 직사각형 69"/>
                  <p:cNvSpPr/>
                  <p:nvPr/>
                </p:nvSpPr>
                <p:spPr>
                  <a:xfrm>
                    <a:off x="827708" y="1950957"/>
                    <a:ext cx="462223" cy="434822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6" name="모서리가 둥근 직사각형 70"/>
                  <p:cNvSpPr/>
                  <p:nvPr/>
                </p:nvSpPr>
                <p:spPr>
                  <a:xfrm>
                    <a:off x="851734" y="1969339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0473EE"/>
                      </a:gs>
                      <a:gs pos="0">
                        <a:srgbClr val="0B44B5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7" name="자유형 22"/>
                  <p:cNvSpPr/>
                  <p:nvPr/>
                </p:nvSpPr>
                <p:spPr>
                  <a:xfrm>
                    <a:off x="865023" y="1980821"/>
                    <a:ext cx="390001" cy="177990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94" name="TextBox 93"/>
                <p:cNvSpPr txBox="1"/>
                <p:nvPr/>
              </p:nvSpPr>
              <p:spPr bwMode="auto">
                <a:xfrm>
                  <a:off x="1163064" y="5518436"/>
                  <a:ext cx="944251" cy="362458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2</a:t>
                  </a:r>
                  <a:endParaRPr lang="ko-KR" altLang="en-US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2" name="직사각형 91"/>
              <p:cNvSpPr/>
              <p:nvPr/>
            </p:nvSpPr>
            <p:spPr>
              <a:xfrm>
                <a:off x="2463247" y="2458649"/>
                <a:ext cx="7346453" cy="4668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고속 인 메모리 </a:t>
                </a:r>
                <a:r>
                  <a:rPr lang="ko-KR" altLang="en-US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기반 분산 처리 플랫폼 </a:t>
                </a:r>
                <a:endParaRPr lang="ko-KR" altLang="en-US" b="1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2" name="그룹 97"/>
            <p:cNvGrpSpPr/>
            <p:nvPr/>
          </p:nvGrpSpPr>
          <p:grpSpPr>
            <a:xfrm>
              <a:off x="641117" y="2462386"/>
              <a:ext cx="4074899" cy="409746"/>
              <a:chOff x="1043031" y="3230975"/>
              <a:chExt cx="11977284" cy="690514"/>
            </a:xfrm>
          </p:grpSpPr>
          <p:sp>
            <p:nvSpPr>
              <p:cNvPr id="99" name="직사각형 98"/>
              <p:cNvSpPr/>
              <p:nvPr/>
            </p:nvSpPr>
            <p:spPr>
              <a:xfrm>
                <a:off x="1678231" y="3278160"/>
                <a:ext cx="11342084" cy="60091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16" name="그룹 99"/>
              <p:cNvGrpSpPr/>
              <p:nvPr/>
            </p:nvGrpSpPr>
            <p:grpSpPr>
              <a:xfrm>
                <a:off x="1043031" y="3230975"/>
                <a:ext cx="1272307" cy="690514"/>
                <a:chOff x="971600" y="6000903"/>
                <a:chExt cx="1272307" cy="512171"/>
              </a:xfrm>
            </p:grpSpPr>
            <p:grpSp>
              <p:nvGrpSpPr>
                <p:cNvPr id="17" name="그룹 77"/>
                <p:cNvGrpSpPr>
                  <a:grpSpLocks/>
                </p:cNvGrpSpPr>
                <p:nvPr/>
              </p:nvGrpSpPr>
              <p:grpSpPr bwMode="auto">
                <a:xfrm>
                  <a:off x="971600" y="6000903"/>
                  <a:ext cx="1272307" cy="512171"/>
                  <a:chOff x="827584" y="1950740"/>
                  <a:chExt cx="462580" cy="434534"/>
                </a:xfrm>
              </p:grpSpPr>
              <p:sp>
                <p:nvSpPr>
                  <p:cNvPr id="104" name="모서리가 둥근 직사각형 69"/>
                  <p:cNvSpPr/>
                  <p:nvPr/>
                </p:nvSpPr>
                <p:spPr>
                  <a:xfrm>
                    <a:off x="827708" y="1951235"/>
                    <a:ext cx="462223" cy="434387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05" name="모서리가 둥근 직사각형 70"/>
                  <p:cNvSpPr/>
                  <p:nvPr/>
                </p:nvSpPr>
                <p:spPr>
                  <a:xfrm>
                    <a:off x="851734" y="1969340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2FB0C1"/>
                      </a:gs>
                      <a:gs pos="0">
                        <a:srgbClr val="2A87C6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06" name="자유형 28"/>
                  <p:cNvSpPr/>
                  <p:nvPr/>
                </p:nvSpPr>
                <p:spPr>
                  <a:xfrm>
                    <a:off x="865023" y="1981069"/>
                    <a:ext cx="390001" cy="177812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03" name="TextBox 102"/>
                <p:cNvSpPr txBox="1"/>
                <p:nvPr/>
              </p:nvSpPr>
              <p:spPr bwMode="auto">
                <a:xfrm>
                  <a:off x="1157400" y="6075760"/>
                  <a:ext cx="944252" cy="362457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3</a:t>
                  </a:r>
                  <a:endParaRPr lang="ko-KR" altLang="en-US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01" name="직사각형 100"/>
              <p:cNvSpPr/>
              <p:nvPr/>
            </p:nvSpPr>
            <p:spPr>
              <a:xfrm>
                <a:off x="2463249" y="3331568"/>
                <a:ext cx="2267261" cy="4668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effectLst/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오픈 소스</a:t>
                </a:r>
              </a:p>
            </p:txBody>
          </p:sp>
        </p:grpSp>
        <p:grpSp>
          <p:nvGrpSpPr>
            <p:cNvPr id="18" name="그룹 106"/>
            <p:cNvGrpSpPr/>
            <p:nvPr/>
          </p:nvGrpSpPr>
          <p:grpSpPr>
            <a:xfrm>
              <a:off x="643212" y="2988529"/>
              <a:ext cx="4072804" cy="409606"/>
              <a:chOff x="1049187" y="4115184"/>
              <a:chExt cx="11971129" cy="690279"/>
            </a:xfrm>
          </p:grpSpPr>
          <p:sp>
            <p:nvSpPr>
              <p:cNvPr id="108" name="직사각형 107"/>
              <p:cNvSpPr/>
              <p:nvPr/>
            </p:nvSpPr>
            <p:spPr>
              <a:xfrm>
                <a:off x="1678229" y="4168452"/>
                <a:ext cx="11342087" cy="60091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19" name="그룹 108"/>
              <p:cNvGrpSpPr/>
              <p:nvPr/>
            </p:nvGrpSpPr>
            <p:grpSpPr>
              <a:xfrm>
                <a:off x="1049187" y="4115184"/>
                <a:ext cx="1271321" cy="690279"/>
                <a:chOff x="977756" y="5443670"/>
                <a:chExt cx="1271321" cy="511997"/>
              </a:xfrm>
            </p:grpSpPr>
            <p:grpSp>
              <p:nvGrpSpPr>
                <p:cNvPr id="20" name="그룹 73"/>
                <p:cNvGrpSpPr>
                  <a:grpSpLocks/>
                </p:cNvGrpSpPr>
                <p:nvPr/>
              </p:nvGrpSpPr>
              <p:grpSpPr bwMode="auto">
                <a:xfrm>
                  <a:off x="977756" y="5443670"/>
                  <a:ext cx="1271321" cy="511997"/>
                  <a:chOff x="827708" y="1950957"/>
                  <a:chExt cx="462223" cy="434822"/>
                </a:xfrm>
              </p:grpSpPr>
              <p:sp>
                <p:nvSpPr>
                  <p:cNvPr id="113" name="모서리가 둥근 직사각형 69"/>
                  <p:cNvSpPr/>
                  <p:nvPr/>
                </p:nvSpPr>
                <p:spPr>
                  <a:xfrm>
                    <a:off x="827708" y="1950957"/>
                    <a:ext cx="462223" cy="434822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14" name="모서리가 둥근 직사각형 70"/>
                  <p:cNvSpPr/>
                  <p:nvPr/>
                </p:nvSpPr>
                <p:spPr>
                  <a:xfrm>
                    <a:off x="851734" y="1969339"/>
                    <a:ext cx="413586" cy="393346"/>
                  </a:xfrm>
                  <a:prstGeom prst="round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15" name="자유형 22"/>
                  <p:cNvSpPr/>
                  <p:nvPr/>
                </p:nvSpPr>
                <p:spPr>
                  <a:xfrm>
                    <a:off x="865023" y="1980821"/>
                    <a:ext cx="390001" cy="177990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12" name="TextBox 111"/>
                <p:cNvSpPr txBox="1"/>
                <p:nvPr/>
              </p:nvSpPr>
              <p:spPr bwMode="auto">
                <a:xfrm>
                  <a:off x="1163064" y="5518436"/>
                  <a:ext cx="944251" cy="362458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4</a:t>
                  </a:r>
                  <a:endParaRPr lang="ko-KR" altLang="en-US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10" name="직사각형 109"/>
              <p:cNvSpPr/>
              <p:nvPr/>
            </p:nvSpPr>
            <p:spPr>
              <a:xfrm>
                <a:off x="2463247" y="4235135"/>
                <a:ext cx="6535681" cy="4668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다양한 프로그래밍 언어</a:t>
                </a:r>
                <a:r>
                  <a:rPr lang="en-US" altLang="ko-KR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(SQL, Scala, R, Python) </a:t>
                </a:r>
                <a:r>
                  <a:rPr lang="ko-KR" altLang="en-US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지원</a:t>
                </a:r>
              </a:p>
            </p:txBody>
          </p:sp>
        </p:grpSp>
        <p:grpSp>
          <p:nvGrpSpPr>
            <p:cNvPr id="21" name="그룹 115"/>
            <p:cNvGrpSpPr/>
            <p:nvPr/>
          </p:nvGrpSpPr>
          <p:grpSpPr>
            <a:xfrm>
              <a:off x="641117" y="3514535"/>
              <a:ext cx="4074899" cy="409747"/>
              <a:chOff x="1043031" y="4996275"/>
              <a:chExt cx="11977284" cy="690514"/>
            </a:xfrm>
          </p:grpSpPr>
          <p:sp>
            <p:nvSpPr>
              <p:cNvPr id="117" name="직사각형 116"/>
              <p:cNvSpPr/>
              <p:nvPr/>
            </p:nvSpPr>
            <p:spPr>
              <a:xfrm>
                <a:off x="1678231" y="5043459"/>
                <a:ext cx="11342084" cy="60091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23" name="그룹 117"/>
              <p:cNvGrpSpPr/>
              <p:nvPr/>
            </p:nvGrpSpPr>
            <p:grpSpPr>
              <a:xfrm>
                <a:off x="1043031" y="4996275"/>
                <a:ext cx="1272307" cy="690514"/>
                <a:chOff x="971600" y="6000903"/>
                <a:chExt cx="1272307" cy="512171"/>
              </a:xfrm>
            </p:grpSpPr>
            <p:grpSp>
              <p:nvGrpSpPr>
                <p:cNvPr id="24" name="그룹 77"/>
                <p:cNvGrpSpPr>
                  <a:grpSpLocks/>
                </p:cNvGrpSpPr>
                <p:nvPr/>
              </p:nvGrpSpPr>
              <p:grpSpPr bwMode="auto">
                <a:xfrm>
                  <a:off x="971600" y="6000903"/>
                  <a:ext cx="1272307" cy="512171"/>
                  <a:chOff x="827584" y="1950740"/>
                  <a:chExt cx="462580" cy="434534"/>
                </a:xfrm>
              </p:grpSpPr>
              <p:sp>
                <p:nvSpPr>
                  <p:cNvPr id="122" name="모서리가 둥근 직사각형 69"/>
                  <p:cNvSpPr/>
                  <p:nvPr/>
                </p:nvSpPr>
                <p:spPr>
                  <a:xfrm>
                    <a:off x="827708" y="1951235"/>
                    <a:ext cx="462223" cy="434387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3" name="모서리가 둥근 직사각형 70"/>
                  <p:cNvSpPr/>
                  <p:nvPr/>
                </p:nvSpPr>
                <p:spPr>
                  <a:xfrm>
                    <a:off x="851734" y="1969340"/>
                    <a:ext cx="413586" cy="393346"/>
                  </a:xfrm>
                  <a:prstGeom prst="round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4" name="자유형 28"/>
                  <p:cNvSpPr/>
                  <p:nvPr/>
                </p:nvSpPr>
                <p:spPr>
                  <a:xfrm>
                    <a:off x="865023" y="1981069"/>
                    <a:ext cx="390001" cy="177812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21" name="TextBox 120"/>
                <p:cNvSpPr txBox="1"/>
                <p:nvPr/>
              </p:nvSpPr>
              <p:spPr bwMode="auto">
                <a:xfrm>
                  <a:off x="1157400" y="6075760"/>
                  <a:ext cx="944252" cy="362456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5</a:t>
                  </a:r>
                  <a:endParaRPr lang="ko-KR" altLang="en-US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19" name="직사각형 118"/>
              <p:cNvSpPr/>
              <p:nvPr/>
            </p:nvSpPr>
            <p:spPr>
              <a:xfrm>
                <a:off x="2463249" y="5096871"/>
                <a:ext cx="4910673" cy="466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머신러닝 라이브러리 지원 </a:t>
                </a:r>
                <a:r>
                  <a:rPr lang="en-US" altLang="ko-KR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(ML Library)</a:t>
                </a:r>
              </a:p>
            </p:txBody>
          </p:sp>
        </p:grpSp>
        <p:grpSp>
          <p:nvGrpSpPr>
            <p:cNvPr id="25" name="그룹 124"/>
            <p:cNvGrpSpPr/>
            <p:nvPr/>
          </p:nvGrpSpPr>
          <p:grpSpPr>
            <a:xfrm>
              <a:off x="643211" y="4040251"/>
              <a:ext cx="4072805" cy="409829"/>
              <a:chOff x="1049186" y="1449928"/>
              <a:chExt cx="11971129" cy="690655"/>
            </a:xfrm>
          </p:grpSpPr>
          <p:sp>
            <p:nvSpPr>
              <p:cNvPr id="126" name="직사각형 125"/>
              <p:cNvSpPr/>
              <p:nvPr/>
            </p:nvSpPr>
            <p:spPr>
              <a:xfrm>
                <a:off x="1678231" y="1494521"/>
                <a:ext cx="11342084" cy="60091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26" name="그룹 126"/>
              <p:cNvGrpSpPr/>
              <p:nvPr/>
            </p:nvGrpSpPr>
            <p:grpSpPr>
              <a:xfrm>
                <a:off x="1049186" y="1449928"/>
                <a:ext cx="1271322" cy="690655"/>
                <a:chOff x="977755" y="4888338"/>
                <a:chExt cx="1271322" cy="512276"/>
              </a:xfrm>
            </p:grpSpPr>
            <p:grpSp>
              <p:nvGrpSpPr>
                <p:cNvPr id="27" name="그룹 128"/>
                <p:cNvGrpSpPr>
                  <a:grpSpLocks/>
                </p:cNvGrpSpPr>
                <p:nvPr/>
              </p:nvGrpSpPr>
              <p:grpSpPr bwMode="auto">
                <a:xfrm>
                  <a:off x="977755" y="4888338"/>
                  <a:ext cx="1271322" cy="512276"/>
                  <a:chOff x="827708" y="1950827"/>
                  <a:chExt cx="462223" cy="434439"/>
                </a:xfrm>
              </p:grpSpPr>
              <p:sp>
                <p:nvSpPr>
                  <p:cNvPr id="131" name="모서리가 둥근 직사각형 69"/>
                  <p:cNvSpPr/>
                  <p:nvPr/>
                </p:nvSpPr>
                <p:spPr>
                  <a:xfrm>
                    <a:off x="827708" y="1950826"/>
                    <a:ext cx="462223" cy="434439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2" name="모서리가 둥근 직사각형 70"/>
                  <p:cNvSpPr/>
                  <p:nvPr/>
                </p:nvSpPr>
                <p:spPr>
                  <a:xfrm>
                    <a:off x="851734" y="1969340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7C74DE"/>
                      </a:gs>
                      <a:gs pos="0">
                        <a:srgbClr val="5E318F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3" name="자유형 16"/>
                  <p:cNvSpPr/>
                  <p:nvPr/>
                </p:nvSpPr>
                <p:spPr>
                  <a:xfrm>
                    <a:off x="865023" y="1980665"/>
                    <a:ext cx="390001" cy="177833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30" name="TextBox 129"/>
                <p:cNvSpPr txBox="1"/>
                <p:nvPr/>
              </p:nvSpPr>
              <p:spPr bwMode="auto">
                <a:xfrm>
                  <a:off x="1163065" y="4963248"/>
                  <a:ext cx="944251" cy="362458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defRPr/>
                  </a:pPr>
                  <a:r>
                    <a:rPr lang="en-US" altLang="ko-KR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6</a:t>
                  </a:r>
                  <a:endParaRPr lang="ko-KR" altLang="en-US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8" name="직사각형 127"/>
              <p:cNvSpPr/>
              <p:nvPr/>
            </p:nvSpPr>
            <p:spPr>
              <a:xfrm>
                <a:off x="2463249" y="1555084"/>
                <a:ext cx="9711716" cy="4668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effectLst/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주요 기업에서 많이 활용 </a:t>
                </a:r>
                <a:r>
                  <a:rPr lang="en-US" altLang="ko-KR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effectLst/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effectLst/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신기술</a:t>
                </a:r>
                <a:r>
                  <a:rPr lang="en-US" altLang="ko-KR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  <a:sym typeface="Wingdings" pitchFamily="2" charset="2"/>
                  </a:rPr>
                  <a:t></a:t>
                </a:r>
                <a:r>
                  <a:rPr lang="ko-KR" altLang="en-US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effectLst/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기술인력 부족</a:t>
                </a:r>
                <a:r>
                  <a:rPr lang="en-US" altLang="ko-KR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effectLst/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</a:p>
            </p:txBody>
          </p:sp>
        </p:grpSp>
      </p:grpSp>
      <p:grpSp>
        <p:nvGrpSpPr>
          <p:cNvPr id="73" name="그룹 72"/>
          <p:cNvGrpSpPr/>
          <p:nvPr/>
        </p:nvGrpSpPr>
        <p:grpSpPr>
          <a:xfrm>
            <a:off x="4714876" y="1428742"/>
            <a:ext cx="4127483" cy="3277395"/>
            <a:chOff x="4714876" y="1428742"/>
            <a:chExt cx="4127483" cy="3277395"/>
          </a:xfrm>
        </p:grpSpPr>
        <p:graphicFrame>
          <p:nvGraphicFramePr>
            <p:cNvPr id="81" name="차트 80"/>
            <p:cNvGraphicFramePr/>
            <p:nvPr/>
          </p:nvGraphicFramePr>
          <p:xfrm>
            <a:off x="4786314" y="1714494"/>
            <a:ext cx="3929090" cy="292895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64" name="직사각형 63"/>
            <p:cNvSpPr/>
            <p:nvPr/>
          </p:nvSpPr>
          <p:spPr>
            <a:xfrm>
              <a:off x="5357819" y="1928808"/>
              <a:ext cx="2071701" cy="646331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>
                  <a:lumMod val="95000"/>
                </a:schemeClr>
              </a:bgClr>
            </a:patt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8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</a:t>
              </a:r>
              <a:r>
                <a:rPr lang="ko-KR" altLang="en-US" sz="18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플랫폼 대비</a:t>
              </a:r>
              <a:endParaRPr lang="en-US" altLang="ko-KR" sz="1800" kern="0" dirty="0">
                <a:gradFill>
                  <a:gsLst>
                    <a:gs pos="0">
                      <a:srgbClr val="0070C0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8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</a:t>
              </a:r>
              <a:r>
                <a:rPr lang="ko-KR" altLang="en-US" sz="18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 이상 빠름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572396" y="4429138"/>
              <a:ext cx="12699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0" dirty="0">
                  <a:latin typeface="나눔바른고딕" pitchFamily="50" charset="-127"/>
                  <a:ea typeface="나눔바른고딕" pitchFamily="50" charset="-127"/>
                </a:rPr>
                <a:t>(Iteration, </a:t>
              </a:r>
              <a:r>
                <a:rPr lang="ko-KR" altLang="en-US" b="0" dirty="0">
                  <a:latin typeface="나눔바른고딕" pitchFamily="50" charset="-127"/>
                  <a:ea typeface="나눔바른고딕" pitchFamily="50" charset="-127"/>
                </a:rPr>
                <a:t>횟수</a:t>
              </a:r>
              <a:r>
                <a:rPr lang="en-US" altLang="ko-KR" b="0" dirty="0">
                  <a:latin typeface="나눔바른고딕" pitchFamily="50" charset="-127"/>
                  <a:ea typeface="나눔바른고딕" pitchFamily="50" charset="-127"/>
                </a:rPr>
                <a:t>)</a:t>
              </a:r>
              <a:endParaRPr lang="ko-KR" altLang="en-US" b="0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714876" y="1437495"/>
              <a:ext cx="13805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0" dirty="0">
                  <a:latin typeface="나눔바른고딕" pitchFamily="50" charset="-127"/>
                  <a:ea typeface="나눔바른고딕" pitchFamily="50" charset="-127"/>
                </a:rPr>
                <a:t>(running time, s)</a:t>
              </a:r>
              <a:endParaRPr lang="ko-KR" altLang="en-US" b="0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068035" y="1428742"/>
              <a:ext cx="5757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0" dirty="0">
                  <a:latin typeface="나눔바른고딕" pitchFamily="50" charset="-127"/>
                  <a:ea typeface="나눔바른고딕" pitchFamily="50" charset="-127"/>
                </a:rPr>
                <a:t>spark</a:t>
              </a:r>
              <a:endParaRPr lang="ko-KR" altLang="en-US" b="0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70" name="직사각형 69"/>
            <p:cNvSpPr/>
            <p:nvPr/>
          </p:nvSpPr>
          <p:spPr bwMode="auto">
            <a:xfrm>
              <a:off x="6853721" y="1500180"/>
              <a:ext cx="142876" cy="14287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1" lang="ko-KR" altLang="en-US" sz="1000" b="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925500" y="1428742"/>
              <a:ext cx="7713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0" dirty="0">
                  <a:latin typeface="나눔바른고딕" pitchFamily="50" charset="-127"/>
                  <a:ea typeface="나눔바른고딕" pitchFamily="50" charset="-127"/>
                </a:rPr>
                <a:t>타 플랫폼</a:t>
              </a:r>
            </a:p>
          </p:txBody>
        </p:sp>
        <p:sp>
          <p:nvSpPr>
            <p:cNvPr id="72" name="직사각형 71"/>
            <p:cNvSpPr/>
            <p:nvPr/>
          </p:nvSpPr>
          <p:spPr bwMode="auto">
            <a:xfrm>
              <a:off x="7715272" y="1500180"/>
              <a:ext cx="142876" cy="142876"/>
            </a:xfrm>
            <a:prstGeom prst="rect">
              <a:avLst/>
            </a:prstGeom>
            <a:solidFill>
              <a:srgbClr val="9FA1A0"/>
            </a:solidFill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1" lang="ko-KR" altLang="en-US" sz="1000" b="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endParaRPr>
            </a:p>
          </p:txBody>
        </p:sp>
      </p:grpSp>
      <p:sp>
        <p:nvSpPr>
          <p:cNvPr id="74" name="직사각형 73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</p:spTree>
    <p:extLst>
      <p:ext uri="{BB962C8B-B14F-4D97-AF65-F5344CB8AC3E}">
        <p14:creationId xmlns:p14="http://schemas.microsoft.com/office/powerpoint/2010/main" val="345991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3748237"/>
            <a:chOff x="457654" y="1980431"/>
            <a:chExt cx="11521123" cy="4955189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6"/>
              <a:ext cx="11521123" cy="4739164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05614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Spark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파헤쳐 볼까요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</a:t>
            </a: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Spark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5092336" y="1440967"/>
            <a:ext cx="3518059" cy="1731078"/>
            <a:chOff x="5092336" y="1440967"/>
            <a:chExt cx="3518059" cy="1731078"/>
          </a:xfrm>
        </p:grpSpPr>
        <p:sp>
          <p:nvSpPr>
            <p:cNvPr id="3" name="자유형 2"/>
            <p:cNvSpPr/>
            <p:nvPr/>
          </p:nvSpPr>
          <p:spPr bwMode="auto">
            <a:xfrm>
              <a:off x="5092336" y="2713575"/>
              <a:ext cx="3518059" cy="458470"/>
            </a:xfrm>
            <a:custGeom>
              <a:avLst/>
              <a:gdLst>
                <a:gd name="connsiteX0" fmla="*/ 91440 w 3520440"/>
                <a:gd name="connsiteY0" fmla="*/ 464820 h 464820"/>
                <a:gd name="connsiteX1" fmla="*/ 3520440 w 3520440"/>
                <a:gd name="connsiteY1" fmla="*/ 0 h 464820"/>
                <a:gd name="connsiteX2" fmla="*/ 777240 w 3520440"/>
                <a:gd name="connsiteY2" fmla="*/ 0 h 464820"/>
                <a:gd name="connsiteX3" fmla="*/ 0 w 3520440"/>
                <a:gd name="connsiteY3" fmla="*/ 411480 h 464820"/>
                <a:gd name="connsiteX4" fmla="*/ 91440 w 3520440"/>
                <a:gd name="connsiteY4" fmla="*/ 464820 h 464820"/>
                <a:gd name="connsiteX0" fmla="*/ 91440 w 3518059"/>
                <a:gd name="connsiteY0" fmla="*/ 464820 h 464820"/>
                <a:gd name="connsiteX1" fmla="*/ 3518059 w 3518059"/>
                <a:gd name="connsiteY1" fmla="*/ 7144 h 464820"/>
                <a:gd name="connsiteX2" fmla="*/ 777240 w 3518059"/>
                <a:gd name="connsiteY2" fmla="*/ 0 h 464820"/>
                <a:gd name="connsiteX3" fmla="*/ 0 w 3518059"/>
                <a:gd name="connsiteY3" fmla="*/ 411480 h 464820"/>
                <a:gd name="connsiteX4" fmla="*/ 91440 w 3518059"/>
                <a:gd name="connsiteY4" fmla="*/ 464820 h 464820"/>
                <a:gd name="connsiteX0" fmla="*/ 145415 w 3518059"/>
                <a:gd name="connsiteY0" fmla="*/ 439420 h 439420"/>
                <a:gd name="connsiteX1" fmla="*/ 3518059 w 3518059"/>
                <a:gd name="connsiteY1" fmla="*/ 7144 h 439420"/>
                <a:gd name="connsiteX2" fmla="*/ 777240 w 3518059"/>
                <a:gd name="connsiteY2" fmla="*/ 0 h 439420"/>
                <a:gd name="connsiteX3" fmla="*/ 0 w 3518059"/>
                <a:gd name="connsiteY3" fmla="*/ 411480 h 439420"/>
                <a:gd name="connsiteX4" fmla="*/ 145415 w 3518059"/>
                <a:gd name="connsiteY4" fmla="*/ 439420 h 439420"/>
                <a:gd name="connsiteX0" fmla="*/ 88265 w 3518059"/>
                <a:gd name="connsiteY0" fmla="*/ 455295 h 455295"/>
                <a:gd name="connsiteX1" fmla="*/ 3518059 w 3518059"/>
                <a:gd name="connsiteY1" fmla="*/ 7144 h 455295"/>
                <a:gd name="connsiteX2" fmla="*/ 777240 w 3518059"/>
                <a:gd name="connsiteY2" fmla="*/ 0 h 455295"/>
                <a:gd name="connsiteX3" fmla="*/ 0 w 3518059"/>
                <a:gd name="connsiteY3" fmla="*/ 411480 h 455295"/>
                <a:gd name="connsiteX4" fmla="*/ 88265 w 3518059"/>
                <a:gd name="connsiteY4" fmla="*/ 455295 h 455295"/>
                <a:gd name="connsiteX0" fmla="*/ 53340 w 3518059"/>
                <a:gd name="connsiteY0" fmla="*/ 455295 h 455295"/>
                <a:gd name="connsiteX1" fmla="*/ 3518059 w 3518059"/>
                <a:gd name="connsiteY1" fmla="*/ 7144 h 455295"/>
                <a:gd name="connsiteX2" fmla="*/ 777240 w 3518059"/>
                <a:gd name="connsiteY2" fmla="*/ 0 h 455295"/>
                <a:gd name="connsiteX3" fmla="*/ 0 w 3518059"/>
                <a:gd name="connsiteY3" fmla="*/ 411480 h 455295"/>
                <a:gd name="connsiteX4" fmla="*/ 53340 w 3518059"/>
                <a:gd name="connsiteY4" fmla="*/ 455295 h 455295"/>
                <a:gd name="connsiteX0" fmla="*/ 81915 w 3518059"/>
                <a:gd name="connsiteY0" fmla="*/ 458470 h 458470"/>
                <a:gd name="connsiteX1" fmla="*/ 3518059 w 3518059"/>
                <a:gd name="connsiteY1" fmla="*/ 7144 h 458470"/>
                <a:gd name="connsiteX2" fmla="*/ 777240 w 3518059"/>
                <a:gd name="connsiteY2" fmla="*/ 0 h 458470"/>
                <a:gd name="connsiteX3" fmla="*/ 0 w 3518059"/>
                <a:gd name="connsiteY3" fmla="*/ 411480 h 458470"/>
                <a:gd name="connsiteX4" fmla="*/ 81915 w 3518059"/>
                <a:gd name="connsiteY4" fmla="*/ 458470 h 45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8059" h="458470">
                  <a:moveTo>
                    <a:pt x="81915" y="458470"/>
                  </a:moveTo>
                  <a:lnTo>
                    <a:pt x="3518059" y="7144"/>
                  </a:lnTo>
                  <a:lnTo>
                    <a:pt x="777240" y="0"/>
                  </a:lnTo>
                  <a:lnTo>
                    <a:pt x="0" y="411480"/>
                  </a:lnTo>
                  <a:lnTo>
                    <a:pt x="81915" y="45847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0C0"/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indent="-228600" algn="ctr"/>
              <a:endParaRPr lang="ko-KR" altLang="en-US" sz="1000" b="0" dirty="0"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endParaRPr>
            </a:p>
          </p:txBody>
        </p:sp>
        <p:sp>
          <p:nvSpPr>
            <p:cNvPr id="2" name="자유형 1"/>
            <p:cNvSpPr/>
            <p:nvPr/>
          </p:nvSpPr>
          <p:spPr bwMode="auto">
            <a:xfrm>
              <a:off x="5151188" y="1440967"/>
              <a:ext cx="710555" cy="1729468"/>
            </a:xfrm>
            <a:custGeom>
              <a:avLst/>
              <a:gdLst>
                <a:gd name="connsiteX0" fmla="*/ 0 w 696686"/>
                <a:gd name="connsiteY0" fmla="*/ 1284514 h 1719943"/>
                <a:gd name="connsiteX1" fmla="*/ 685800 w 696686"/>
                <a:gd name="connsiteY1" fmla="*/ 0 h 1719943"/>
                <a:gd name="connsiteX2" fmla="*/ 696686 w 696686"/>
                <a:gd name="connsiteY2" fmla="*/ 1295400 h 1719943"/>
                <a:gd name="connsiteX3" fmla="*/ 43543 w 696686"/>
                <a:gd name="connsiteY3" fmla="*/ 1719943 h 1719943"/>
                <a:gd name="connsiteX4" fmla="*/ 0 w 696686"/>
                <a:gd name="connsiteY4" fmla="*/ 1284514 h 1719943"/>
                <a:gd name="connsiteX0" fmla="*/ 0 w 708592"/>
                <a:gd name="connsiteY0" fmla="*/ 1332139 h 1719943"/>
                <a:gd name="connsiteX1" fmla="*/ 697706 w 708592"/>
                <a:gd name="connsiteY1" fmla="*/ 0 h 1719943"/>
                <a:gd name="connsiteX2" fmla="*/ 708592 w 708592"/>
                <a:gd name="connsiteY2" fmla="*/ 1295400 h 1719943"/>
                <a:gd name="connsiteX3" fmla="*/ 55449 w 708592"/>
                <a:gd name="connsiteY3" fmla="*/ 1719943 h 1719943"/>
                <a:gd name="connsiteX4" fmla="*/ 0 w 708592"/>
                <a:gd name="connsiteY4" fmla="*/ 1332139 h 1719943"/>
                <a:gd name="connsiteX0" fmla="*/ 0 w 708592"/>
                <a:gd name="connsiteY0" fmla="*/ 1332139 h 1741374"/>
                <a:gd name="connsiteX1" fmla="*/ 697706 w 708592"/>
                <a:gd name="connsiteY1" fmla="*/ 0 h 1741374"/>
                <a:gd name="connsiteX2" fmla="*/ 708592 w 708592"/>
                <a:gd name="connsiteY2" fmla="*/ 1295400 h 1741374"/>
                <a:gd name="connsiteX3" fmla="*/ 43543 w 708592"/>
                <a:gd name="connsiteY3" fmla="*/ 1741374 h 1741374"/>
                <a:gd name="connsiteX4" fmla="*/ 0 w 708592"/>
                <a:gd name="connsiteY4" fmla="*/ 1332139 h 1741374"/>
                <a:gd name="connsiteX0" fmla="*/ 0 w 710555"/>
                <a:gd name="connsiteY0" fmla="*/ 1320233 h 1729468"/>
                <a:gd name="connsiteX1" fmla="*/ 709613 w 710555"/>
                <a:gd name="connsiteY1" fmla="*/ 0 h 1729468"/>
                <a:gd name="connsiteX2" fmla="*/ 708592 w 710555"/>
                <a:gd name="connsiteY2" fmla="*/ 1283494 h 1729468"/>
                <a:gd name="connsiteX3" fmla="*/ 43543 w 710555"/>
                <a:gd name="connsiteY3" fmla="*/ 1729468 h 1729468"/>
                <a:gd name="connsiteX4" fmla="*/ 0 w 710555"/>
                <a:gd name="connsiteY4" fmla="*/ 1320233 h 1729468"/>
                <a:gd name="connsiteX0" fmla="*/ 0 w 710555"/>
                <a:gd name="connsiteY0" fmla="*/ 1320233 h 1729468"/>
                <a:gd name="connsiteX1" fmla="*/ 709613 w 710555"/>
                <a:gd name="connsiteY1" fmla="*/ 0 h 1729468"/>
                <a:gd name="connsiteX2" fmla="*/ 708592 w 710555"/>
                <a:gd name="connsiteY2" fmla="*/ 1283494 h 1729468"/>
                <a:gd name="connsiteX3" fmla="*/ 43543 w 710555"/>
                <a:gd name="connsiteY3" fmla="*/ 1729468 h 1729468"/>
                <a:gd name="connsiteX4" fmla="*/ 0 w 710555"/>
                <a:gd name="connsiteY4" fmla="*/ 1320233 h 1729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555" h="1729468">
                  <a:moveTo>
                    <a:pt x="0" y="1320233"/>
                  </a:moveTo>
                  <a:lnTo>
                    <a:pt x="709613" y="0"/>
                  </a:lnTo>
                  <a:cubicBezTo>
                    <a:pt x="713242" y="431800"/>
                    <a:pt x="704963" y="851694"/>
                    <a:pt x="708592" y="1283494"/>
                  </a:cubicBezTo>
                  <a:lnTo>
                    <a:pt x="43543" y="1729468"/>
                  </a:lnTo>
                  <a:lnTo>
                    <a:pt x="0" y="1320233"/>
                  </a:lnTo>
                  <a:close/>
                </a:path>
              </a:pathLst>
            </a:custGeom>
            <a:gradFill flip="none" rotWithShape="1">
              <a:gsLst>
                <a:gs pos="9000">
                  <a:srgbClr val="0070C0"/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1" lang="ko-KR" altLang="en-US" sz="1000" b="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endParaRPr>
            </a:p>
          </p:txBody>
        </p:sp>
        <p:pic>
          <p:nvPicPr>
            <p:cNvPr id="150" name="Picture 1" descr="C:\Users\user\Desktop\spark-yarn-f1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868961" y="1454691"/>
              <a:ext cx="2738623" cy="1260028"/>
            </a:xfrm>
            <a:prstGeom prst="rect">
              <a:avLst/>
            </a:prstGeom>
            <a:noFill/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</p:pic>
      </p:grpSp>
      <p:grpSp>
        <p:nvGrpSpPr>
          <p:cNvPr id="4" name="그룹 3"/>
          <p:cNvGrpSpPr/>
          <p:nvPr/>
        </p:nvGrpSpPr>
        <p:grpSpPr>
          <a:xfrm>
            <a:off x="522514" y="1460202"/>
            <a:ext cx="4822372" cy="2857520"/>
            <a:chOff x="522514" y="1460202"/>
            <a:chExt cx="4822372" cy="2857520"/>
          </a:xfrm>
        </p:grpSpPr>
        <p:sp>
          <p:nvSpPr>
            <p:cNvPr id="151" name="TextBox 150"/>
            <p:cNvSpPr txBox="1"/>
            <p:nvPr/>
          </p:nvSpPr>
          <p:spPr>
            <a:xfrm>
              <a:off x="600470" y="1460202"/>
              <a:ext cx="1071570" cy="428628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altLang="ko-KR" sz="14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Scala</a:t>
              </a:r>
              <a:endParaRPr lang="ko-KR" altLang="en-US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600470" y="2103144"/>
              <a:ext cx="1071570" cy="42862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altLang="ko-KR" sz="14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ML Lib</a:t>
              </a:r>
              <a:endParaRPr lang="ko-KR" altLang="en-US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1791103" y="2103144"/>
              <a:ext cx="1071570" cy="42862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altLang="ko-KR" sz="14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Spark SQL</a:t>
              </a:r>
              <a:endParaRPr lang="ko-KR" altLang="en-US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4172370" y="2103144"/>
              <a:ext cx="1071570" cy="42862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altLang="ko-KR" sz="14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GraphX</a:t>
              </a:r>
              <a:endParaRPr lang="ko-KR" altLang="en-US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2981736" y="2103144"/>
              <a:ext cx="1071570" cy="42862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altLang="ko-KR" sz="14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Streaming</a:t>
              </a:r>
              <a:endParaRPr lang="ko-KR" altLang="en-US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791103" y="1460202"/>
              <a:ext cx="1071570" cy="428628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altLang="ko-KR" sz="14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Python</a:t>
              </a:r>
              <a:endParaRPr lang="ko-KR" altLang="en-US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2981736" y="1460202"/>
              <a:ext cx="1071570" cy="428628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altLang="ko-KR" sz="14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</a:t>
              </a:r>
              <a:endParaRPr lang="ko-KR" altLang="en-US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4172370" y="1460202"/>
              <a:ext cx="1071570" cy="428628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altLang="ko-KR" sz="14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Java</a:t>
              </a:r>
              <a:endParaRPr lang="ko-KR" altLang="en-US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600470" y="2746086"/>
              <a:ext cx="4643470" cy="428628"/>
            </a:xfrm>
            <a:prstGeom prst="roundRect">
              <a:avLst/>
            </a:prstGeom>
            <a:solidFill>
              <a:srgbClr val="0070C0"/>
            </a:solidFill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altLang="ko-KR" sz="14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Spark Core</a:t>
              </a:r>
              <a:endParaRPr lang="ko-KR" altLang="en-US" sz="1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600469" y="3317590"/>
              <a:ext cx="2262203" cy="42862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altLang="ko-KR" sz="14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YARN</a:t>
              </a:r>
              <a:endParaRPr lang="ko-KR" altLang="en-US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2981736" y="3317590"/>
              <a:ext cx="2262204" cy="42862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altLang="ko-KR" sz="14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Spark scheduler</a:t>
              </a:r>
              <a:endParaRPr lang="ko-KR" altLang="en-US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2197150" y="3889094"/>
              <a:ext cx="1440000" cy="42862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altLang="ko-KR" sz="14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RDBMS</a:t>
              </a:r>
              <a:endParaRPr lang="ko-KR" altLang="en-US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600469" y="3889094"/>
              <a:ext cx="1440000" cy="42862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altLang="ko-KR" sz="14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Local / S3</a:t>
              </a:r>
              <a:endParaRPr lang="ko-KR" altLang="en-US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3803940" y="3889094"/>
              <a:ext cx="1440000" cy="42862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altLang="ko-KR" sz="14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HDFS</a:t>
              </a:r>
              <a:endParaRPr lang="ko-KR" altLang="en-US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8" name="모서리가 둥근 직사각형 167"/>
            <p:cNvSpPr/>
            <p:nvPr/>
          </p:nvSpPr>
          <p:spPr>
            <a:xfrm>
              <a:off x="522514" y="2674648"/>
              <a:ext cx="4822372" cy="571504"/>
            </a:xfrm>
            <a:prstGeom prst="roundRect">
              <a:avLst/>
            </a:prstGeom>
            <a:noFill/>
            <a:ln>
              <a:solidFill>
                <a:srgbClr val="0B6C97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bg1">
                      <a:lumMod val="75000"/>
                    </a:schemeClr>
                  </a:solidFill>
                </a:ln>
              </a:endParaRPr>
            </a:p>
          </p:txBody>
        </p:sp>
      </p:grpSp>
      <p:grpSp>
        <p:nvGrpSpPr>
          <p:cNvPr id="170" name="그룹 169"/>
          <p:cNvGrpSpPr/>
          <p:nvPr/>
        </p:nvGrpSpPr>
        <p:grpSpPr>
          <a:xfrm>
            <a:off x="5410730" y="3649744"/>
            <a:ext cx="3193374" cy="656597"/>
            <a:chOff x="1030215" y="5406536"/>
            <a:chExt cx="7090348" cy="516105"/>
          </a:xfrm>
        </p:grpSpPr>
        <p:grpSp>
          <p:nvGrpSpPr>
            <p:cNvPr id="171" name="그룹 170"/>
            <p:cNvGrpSpPr/>
            <p:nvPr/>
          </p:nvGrpSpPr>
          <p:grpSpPr>
            <a:xfrm>
              <a:off x="1030215" y="5406536"/>
              <a:ext cx="7090348" cy="516105"/>
              <a:chOff x="469295" y="4866736"/>
              <a:chExt cx="3188352" cy="1199680"/>
            </a:xfrm>
          </p:grpSpPr>
          <p:sp>
            <p:nvSpPr>
              <p:cNvPr id="173" name="사다리꼴 172"/>
              <p:cNvSpPr/>
              <p:nvPr/>
            </p:nvSpPr>
            <p:spPr>
              <a:xfrm>
                <a:off x="469295" y="4866736"/>
                <a:ext cx="3188352" cy="154532"/>
              </a:xfrm>
              <a:prstGeom prst="trapezoid">
                <a:avLst>
                  <a:gd name="adj" fmla="val 224606"/>
                </a:avLst>
              </a:prstGeom>
              <a:solidFill>
                <a:srgbClr val="0070C0"/>
              </a:solidFill>
              <a:ln w="63500" cap="sq" cmpd="sng">
                <a:noFill/>
                <a:bevel/>
                <a:headEnd type="none" w="lg" len="med"/>
                <a:tailEnd type="none" w="lg" len="med"/>
              </a:ln>
              <a:effectLst/>
            </p:spPr>
            <p:txBody>
              <a:bodyPr wrap="none" lIns="75344" tIns="37672" rIns="75344" bIns="37672" anchor="ctr"/>
              <a:lstStyle/>
              <a:p>
                <a:pPr defTabSz="958142"/>
                <a:endParaRPr lang="ko-KR" altLang="en-US" sz="1654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74" name="모서리가 둥근 직사각형 173"/>
              <p:cNvSpPr/>
              <p:nvPr/>
            </p:nvSpPr>
            <p:spPr>
              <a:xfrm rot="16200000">
                <a:off x="1513910" y="3922680"/>
                <a:ext cx="1099123" cy="3188350"/>
              </a:xfrm>
              <a:prstGeom prst="roundRect">
                <a:avLst>
                  <a:gd name="adj" fmla="val 2931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15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63500" dist="38100" dir="5400000" algn="t" rotWithShape="0">
                  <a:prstClr val="black">
                    <a:alpha val="40000"/>
                  </a:prstClr>
                </a:outerShdw>
              </a:effectLst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735" dirty="0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172" name="직사각형 171"/>
            <p:cNvSpPr/>
            <p:nvPr/>
          </p:nvSpPr>
          <p:spPr>
            <a:xfrm>
              <a:off x="2457311" y="5506345"/>
              <a:ext cx="4236157" cy="3870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하나의 작업을 동시 수행</a:t>
              </a:r>
              <a:endPara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070C0"/>
                    </a:gs>
                    <a:gs pos="100000">
                      <a:srgbClr val="1F497D"/>
                    </a:gs>
                  </a:gsLst>
                  <a:lin ang="5400000" scaled="1"/>
                </a:gradFill>
                <a:effectLst>
                  <a:glow rad="63500">
                    <a:prstClr val="white">
                      <a:alpha val="80000"/>
                    </a:prstClr>
                  </a:glow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 메모리 기반</a:t>
              </a:r>
              <a:r>
                <a:rPr lang="en-US" altLang="ko-KR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070C0"/>
                    </a:gs>
                    <a:gs pos="100000">
                      <a:srgbClr val="1F497D"/>
                    </a:gs>
                  </a:gsLst>
                  <a:lin ang="5400000" scaled="1"/>
                </a:gradFill>
                <a:effectLst>
                  <a:glow rad="63500">
                    <a:prstClr val="white">
                      <a:alpha val="80000"/>
                    </a:prstClr>
                  </a:glow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</p:spTree>
    <p:extLst>
      <p:ext uri="{BB962C8B-B14F-4D97-AF65-F5344CB8AC3E}">
        <p14:creationId xmlns:p14="http://schemas.microsoft.com/office/powerpoint/2010/main" val="363658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Spark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활용법 </a:t>
            </a: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예시</a:t>
            </a: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grpSp>
        <p:nvGrpSpPr>
          <p:cNvPr id="31" name="그룹 9"/>
          <p:cNvGrpSpPr>
            <a:grpSpLocks/>
          </p:cNvGrpSpPr>
          <p:nvPr/>
        </p:nvGrpSpPr>
        <p:grpSpPr bwMode="auto">
          <a:xfrm>
            <a:off x="304478" y="773720"/>
            <a:ext cx="8541138" cy="3925279"/>
            <a:chOff x="457654" y="1980431"/>
            <a:chExt cx="11521123" cy="5189240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457654" y="2196455"/>
              <a:ext cx="11521123" cy="4973216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3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" name="직사각형 34"/>
            <p:cNvSpPr/>
            <p:nvPr/>
          </p:nvSpPr>
          <p:spPr>
            <a:xfrm>
              <a:off x="911746" y="2055249"/>
              <a:ext cx="361185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Spark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직접 활용해 볼까요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70068" y="1275606"/>
            <a:ext cx="457200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buSzPct val="100000"/>
            </a:pPr>
            <a:r>
              <a: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 작업</a:t>
            </a:r>
            <a:r>
              <a: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로딩 </a:t>
            </a:r>
            <a:r>
              <a: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SQL </a:t>
            </a:r>
            <a:r>
              <a:rPr lang="ko-KR" altLang="en-US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가능 </a:t>
            </a:r>
            <a:endParaRPr lang="en-US" altLang="ko-KR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lnSpc>
                <a:spcPct val="150000"/>
              </a:lnSpc>
              <a:buSzPct val="100000"/>
            </a:pPr>
            <a:r>
              <a: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정제</a:t>
            </a:r>
            <a:r>
              <a: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</a:t>
            </a:r>
            <a:r>
              <a: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Filter, Map </a:t>
            </a:r>
            <a:r>
              <a:rPr lang="ko-KR" altLang="en-US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 활용</a:t>
            </a:r>
            <a:endParaRPr lang="en-US" altLang="ko-KR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713550"/>
              </p:ext>
            </p:extLst>
          </p:nvPr>
        </p:nvGraphicFramePr>
        <p:xfrm>
          <a:off x="5007658" y="1308358"/>
          <a:ext cx="3275856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19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19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77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00" b="1" kern="0" dirty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>
                                  <a:lumMod val="95000"/>
                                </a:scheme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model</a:t>
                      </a:r>
                      <a:endParaRPr kumimoji="1" lang="ko-KR" altLang="en-US" sz="1000" b="1" kern="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>
                                <a:lumMod val="95000"/>
                              </a:schemeClr>
                            </a:gs>
                          </a:gsLst>
                          <a:lin ang="5400000" scaled="0"/>
                        </a:gra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00" b="1" kern="0" dirty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>
                                  <a:lumMod val="95000"/>
                                </a:scheme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Price</a:t>
                      </a:r>
                      <a:endParaRPr kumimoji="1" lang="ko-KR" altLang="en-US" sz="1000" b="1" kern="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>
                                <a:lumMod val="95000"/>
                              </a:schemeClr>
                            </a:gs>
                          </a:gsLst>
                          <a:lin ang="5400000" scaled="0"/>
                        </a:gra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00" b="1" kern="0" dirty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>
                                  <a:lumMod val="95000"/>
                                </a:scheme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discount</a:t>
                      </a:r>
                      <a:endParaRPr kumimoji="1" lang="ko-KR" altLang="en-US" sz="1000" b="1" kern="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>
                                <a:lumMod val="95000"/>
                              </a:schemeClr>
                            </a:gs>
                          </a:gsLst>
                          <a:lin ang="5400000" scaled="0"/>
                        </a:gra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77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00" b="1" kern="0" dirty="0">
                          <a:gradFill>
                            <a:gsLst>
                              <a:gs pos="0">
                                <a:prstClr val="black">
                                  <a:lumMod val="65000"/>
                                  <a:lumOff val="35000"/>
                                </a:prstClr>
                              </a:gs>
                              <a:gs pos="100000">
                                <a:prstClr val="black">
                                  <a:lumMod val="95000"/>
                                  <a:lumOff val="5000"/>
                                </a:prst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A</a:t>
                      </a:r>
                      <a:endParaRPr kumimoji="1" lang="ko-KR" altLang="en-US" sz="1000" b="1" kern="0" dirty="0">
                        <a:gradFill>
                          <a:gsLst>
                            <a:gs pos="0">
                              <a:prstClr val="black">
                                <a:lumMod val="65000"/>
                                <a:lumOff val="35000"/>
                              </a:prstClr>
                            </a:gs>
                            <a:gs pos="100000">
                              <a:prstClr val="black">
                                <a:lumMod val="95000"/>
                                <a:lumOff val="5000"/>
                              </a:prstClr>
                            </a:gs>
                          </a:gsLst>
                          <a:lin ang="5400000" scaled="0"/>
                        </a:gra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00" b="1" kern="0" dirty="0">
                          <a:gradFill>
                            <a:gsLst>
                              <a:gs pos="0">
                                <a:prstClr val="black">
                                  <a:lumMod val="65000"/>
                                  <a:lumOff val="35000"/>
                                </a:prstClr>
                              </a:gs>
                              <a:gs pos="100000">
                                <a:prstClr val="black">
                                  <a:lumMod val="95000"/>
                                  <a:lumOff val="5000"/>
                                </a:prst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1,000</a:t>
                      </a:r>
                      <a:endParaRPr kumimoji="1" lang="ko-KR" altLang="en-US" sz="1000" b="1" kern="0" dirty="0">
                        <a:gradFill>
                          <a:gsLst>
                            <a:gs pos="0">
                              <a:prstClr val="black">
                                <a:lumMod val="65000"/>
                                <a:lumOff val="35000"/>
                              </a:prstClr>
                            </a:gs>
                            <a:gs pos="100000">
                              <a:prstClr val="black">
                                <a:lumMod val="95000"/>
                                <a:lumOff val="5000"/>
                              </a:prstClr>
                            </a:gs>
                          </a:gsLst>
                          <a:lin ang="5400000" scaled="0"/>
                        </a:gra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00" b="1" kern="0" dirty="0">
                          <a:gradFill>
                            <a:gsLst>
                              <a:gs pos="0">
                                <a:prstClr val="black">
                                  <a:lumMod val="65000"/>
                                  <a:lumOff val="35000"/>
                                </a:prstClr>
                              </a:gs>
                              <a:gs pos="100000">
                                <a:prstClr val="black">
                                  <a:lumMod val="95000"/>
                                  <a:lumOff val="5000"/>
                                </a:prst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100</a:t>
                      </a:r>
                      <a:endParaRPr kumimoji="1" lang="ko-KR" altLang="en-US" sz="1000" b="1" kern="0" dirty="0">
                        <a:gradFill>
                          <a:gsLst>
                            <a:gs pos="0">
                              <a:prstClr val="black">
                                <a:lumMod val="65000"/>
                                <a:lumOff val="35000"/>
                              </a:prstClr>
                            </a:gs>
                            <a:gs pos="100000">
                              <a:prstClr val="black">
                                <a:lumMod val="95000"/>
                                <a:lumOff val="5000"/>
                              </a:prstClr>
                            </a:gs>
                          </a:gsLst>
                          <a:lin ang="5400000" scaled="0"/>
                        </a:gra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77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00" b="1" kern="0" dirty="0">
                          <a:gradFill>
                            <a:gsLst>
                              <a:gs pos="0">
                                <a:prstClr val="black">
                                  <a:lumMod val="65000"/>
                                  <a:lumOff val="35000"/>
                                </a:prstClr>
                              </a:gs>
                              <a:gs pos="100000">
                                <a:prstClr val="black">
                                  <a:lumMod val="95000"/>
                                  <a:lumOff val="5000"/>
                                </a:prst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B</a:t>
                      </a:r>
                      <a:endParaRPr kumimoji="1" lang="ko-KR" altLang="en-US" sz="1000" b="1" kern="0" dirty="0">
                        <a:gradFill>
                          <a:gsLst>
                            <a:gs pos="0">
                              <a:prstClr val="black">
                                <a:lumMod val="65000"/>
                                <a:lumOff val="35000"/>
                              </a:prstClr>
                            </a:gs>
                            <a:gs pos="100000">
                              <a:prstClr val="black">
                                <a:lumMod val="95000"/>
                                <a:lumOff val="5000"/>
                              </a:prstClr>
                            </a:gs>
                          </a:gsLst>
                          <a:lin ang="5400000" scaled="0"/>
                        </a:gra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00" b="1" kern="0" dirty="0">
                          <a:gradFill>
                            <a:gsLst>
                              <a:gs pos="0">
                                <a:prstClr val="black">
                                  <a:lumMod val="65000"/>
                                  <a:lumOff val="35000"/>
                                </a:prstClr>
                              </a:gs>
                              <a:gs pos="100000">
                                <a:prstClr val="black">
                                  <a:lumMod val="95000"/>
                                  <a:lumOff val="5000"/>
                                </a:prst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2,000</a:t>
                      </a:r>
                      <a:endParaRPr kumimoji="1" lang="ko-KR" altLang="en-US" sz="1000" b="1" kern="0" dirty="0">
                        <a:gradFill>
                          <a:gsLst>
                            <a:gs pos="0">
                              <a:prstClr val="black">
                                <a:lumMod val="65000"/>
                                <a:lumOff val="35000"/>
                              </a:prstClr>
                            </a:gs>
                            <a:gs pos="100000">
                              <a:prstClr val="black">
                                <a:lumMod val="95000"/>
                                <a:lumOff val="5000"/>
                              </a:prstClr>
                            </a:gs>
                          </a:gsLst>
                          <a:lin ang="5400000" scaled="0"/>
                        </a:gra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00" b="1" kern="0" dirty="0">
                          <a:gradFill>
                            <a:gsLst>
                              <a:gs pos="0">
                                <a:prstClr val="black">
                                  <a:lumMod val="65000"/>
                                  <a:lumOff val="35000"/>
                                </a:prstClr>
                              </a:gs>
                              <a:gs pos="100000">
                                <a:prstClr val="black">
                                  <a:lumMod val="95000"/>
                                  <a:lumOff val="5000"/>
                                </a:prst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200</a:t>
                      </a:r>
                      <a:endParaRPr kumimoji="1" lang="ko-KR" altLang="en-US" sz="1000" b="1" kern="0" dirty="0">
                        <a:gradFill>
                          <a:gsLst>
                            <a:gs pos="0">
                              <a:prstClr val="black">
                                <a:lumMod val="65000"/>
                                <a:lumOff val="35000"/>
                              </a:prstClr>
                            </a:gs>
                            <a:gs pos="100000">
                              <a:prstClr val="black">
                                <a:lumMod val="95000"/>
                                <a:lumOff val="5000"/>
                              </a:prstClr>
                            </a:gs>
                          </a:gsLst>
                          <a:lin ang="5400000" scaled="0"/>
                        </a:gra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77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00" b="1" kern="0" dirty="0">
                          <a:gradFill>
                            <a:gsLst>
                              <a:gs pos="0">
                                <a:prstClr val="black">
                                  <a:lumMod val="65000"/>
                                  <a:lumOff val="35000"/>
                                </a:prstClr>
                              </a:gs>
                              <a:gs pos="100000">
                                <a:prstClr val="black">
                                  <a:lumMod val="95000"/>
                                  <a:lumOff val="5000"/>
                                </a:prst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D</a:t>
                      </a:r>
                      <a:endParaRPr kumimoji="1" lang="ko-KR" altLang="en-US" sz="1000" b="1" kern="0" dirty="0">
                        <a:gradFill>
                          <a:gsLst>
                            <a:gs pos="0">
                              <a:prstClr val="black">
                                <a:lumMod val="65000"/>
                                <a:lumOff val="35000"/>
                              </a:prstClr>
                            </a:gs>
                            <a:gs pos="100000">
                              <a:prstClr val="black">
                                <a:lumMod val="95000"/>
                                <a:lumOff val="5000"/>
                              </a:prstClr>
                            </a:gs>
                          </a:gsLst>
                          <a:lin ang="5400000" scaled="0"/>
                        </a:gra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00" b="1" kern="0" dirty="0">
                          <a:gradFill>
                            <a:gsLst>
                              <a:gs pos="0">
                                <a:prstClr val="black">
                                  <a:lumMod val="65000"/>
                                  <a:lumOff val="35000"/>
                                </a:prstClr>
                              </a:gs>
                              <a:gs pos="100000">
                                <a:prstClr val="black">
                                  <a:lumMod val="95000"/>
                                  <a:lumOff val="5000"/>
                                </a:prst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</a:t>
                      </a:r>
                      <a:endParaRPr kumimoji="1" lang="ko-KR" altLang="en-US" sz="1000" b="1" kern="0" dirty="0">
                        <a:gradFill>
                          <a:gsLst>
                            <a:gs pos="0">
                              <a:prstClr val="black">
                                <a:lumMod val="65000"/>
                                <a:lumOff val="35000"/>
                              </a:prstClr>
                            </a:gs>
                            <a:gs pos="100000">
                              <a:prstClr val="black">
                                <a:lumMod val="95000"/>
                                <a:lumOff val="5000"/>
                              </a:prstClr>
                            </a:gs>
                          </a:gsLst>
                          <a:lin ang="5400000" scaled="0"/>
                        </a:gra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00" b="1" kern="0" dirty="0">
                          <a:gradFill>
                            <a:gsLst>
                              <a:gs pos="0">
                                <a:prstClr val="black">
                                  <a:lumMod val="65000"/>
                                  <a:lumOff val="35000"/>
                                </a:prstClr>
                              </a:gs>
                              <a:gs pos="100000">
                                <a:prstClr val="black">
                                  <a:lumMod val="95000"/>
                                  <a:lumOff val="5000"/>
                                </a:prst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500</a:t>
                      </a:r>
                      <a:endParaRPr kumimoji="1" lang="ko-KR" altLang="en-US" sz="1000" b="1" kern="0" dirty="0">
                        <a:gradFill>
                          <a:gsLst>
                            <a:gs pos="0">
                              <a:prstClr val="black">
                                <a:lumMod val="65000"/>
                                <a:lumOff val="35000"/>
                              </a:prstClr>
                            </a:gs>
                            <a:gs pos="100000">
                              <a:prstClr val="black">
                                <a:lumMod val="95000"/>
                                <a:lumOff val="5000"/>
                              </a:prstClr>
                            </a:gs>
                          </a:gsLst>
                          <a:lin ang="5400000" scaled="0"/>
                        </a:gra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3254884" y="2401954"/>
            <a:ext cx="2629396" cy="2195446"/>
            <a:chOff x="3254884" y="2401954"/>
            <a:chExt cx="2629396" cy="2195446"/>
          </a:xfrm>
        </p:grpSpPr>
        <p:sp>
          <p:nvSpPr>
            <p:cNvPr id="56" name="AutoShape 14"/>
            <p:cNvSpPr>
              <a:spLocks noChangeArrowheads="1"/>
            </p:cNvSpPr>
            <p:nvPr/>
          </p:nvSpPr>
          <p:spPr bwMode="auto">
            <a:xfrm>
              <a:off x="3254884" y="2627446"/>
              <a:ext cx="2619441" cy="1969954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3175" algn="ctr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82800" rIns="90000" bIns="36000" anchor="ctr"/>
            <a:lstStyle/>
            <a:p>
              <a:pPr marL="104775" indent="-104775" algn="ctr" latinLnBrk="0">
                <a:spcBef>
                  <a:spcPct val="20000"/>
                </a:spcBef>
                <a:buClr>
                  <a:srgbClr val="EEECE1"/>
                </a:buClr>
                <a:buFont typeface="Wingdings" pitchFamily="2" charset="2"/>
                <a:buBlip>
                  <a:blip r:embed="rId4"/>
                </a:buBlip>
                <a:tabLst>
                  <a:tab pos="1438275" algn="l"/>
                </a:tabLst>
              </a:pPr>
              <a:endParaRPr lang="en-US" altLang="ko-KR" sz="800" i="1" dirty="0">
                <a:solidFill>
                  <a:srgbClr val="333333"/>
                </a:solidFill>
                <a:latin typeface="나눔바른고딕" panose="02020603020101020101" pitchFamily="18" charset="-127"/>
                <a:ea typeface="나눔바른고딕" panose="02020603020101020101" pitchFamily="18" charset="-127"/>
                <a:cs typeface="Arial Unicode MS" pitchFamily="50" charset="-127"/>
              </a:endParaRPr>
            </a:p>
          </p:txBody>
        </p:sp>
        <p:sp>
          <p:nvSpPr>
            <p:cNvPr id="57" name="양쪽 모서리가 둥근 사각형 3"/>
            <p:cNvSpPr/>
            <p:nvPr/>
          </p:nvSpPr>
          <p:spPr>
            <a:xfrm>
              <a:off x="3263350" y="2401954"/>
              <a:ext cx="2620930" cy="234444"/>
            </a:xfrm>
            <a:prstGeom prst="round2SameRect">
              <a:avLst>
                <a:gd name="adj1" fmla="val 18624"/>
                <a:gd name="adj2" fmla="val 0"/>
              </a:avLst>
            </a:prstGeom>
            <a:pattFill prst="ltDnDiag">
              <a:fgClr>
                <a:schemeClr val="accent5">
                  <a:lumMod val="50000"/>
                </a:schemeClr>
              </a:fgClr>
              <a:bgClr>
                <a:schemeClr val="accent5">
                  <a:lumMod val="75000"/>
                </a:schemeClr>
              </a:bgClr>
            </a:pattFill>
            <a:ln w="12700" algn="ctr">
              <a:noFill/>
              <a:miter lim="800000"/>
              <a:headEnd/>
              <a:tailEnd/>
            </a:ln>
            <a:effectLst>
              <a:innerShdw blurRad="114300">
                <a:schemeClr val="bg1">
                  <a:alpha val="50000"/>
                </a:schemeClr>
              </a:innerShdw>
            </a:effectLst>
          </p:spPr>
          <p:txBody>
            <a:bodyPr wrap="none" tIns="36000" bIns="36000" anchor="ctr" anchorCtr="0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marL="0" lvl="1" algn="ctr" defTabSz="874713" eaLnBrk="0" latinLnBrk="0" hangingPunct="0">
                <a:lnSpc>
                  <a:spcPct val="90000"/>
                </a:lnSpc>
                <a:buClr>
                  <a:prstClr val="white">
                    <a:lumMod val="65000"/>
                  </a:prstClr>
                </a:buClr>
                <a:buSzPct val="80000"/>
                <a:tabLst>
                  <a:tab pos="5648325" algn="l"/>
                </a:tabLst>
                <a:defRPr/>
              </a:pPr>
              <a:r>
                <a:rPr lang="ko-KR" altLang="en-US" dirty="0">
                  <a:solidFill>
                    <a:schemeClr val="bg1"/>
                  </a:solidFill>
                  <a:latin typeface="나눔바른고딕" charset="-127"/>
                  <a:ea typeface="나눔바른고딕" charset="-127"/>
                  <a:sym typeface="Monotype Sorts"/>
                </a:rPr>
                <a:t>데이터 정제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407172" y="2689161"/>
              <a:ext cx="2344387" cy="187220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ko-KR" sz="10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/* </a:t>
              </a:r>
              <a:r>
                <a:rPr lang="ko-KR" altLang="en-US" sz="10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유효 데이터 필터링 </a:t>
              </a:r>
              <a:r>
                <a:rPr lang="en-US" altLang="ko-KR" sz="10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*/</a:t>
              </a:r>
            </a:p>
            <a:p>
              <a:r>
                <a:rPr lang="en-US" altLang="ko-KR" sz="10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// Price – Discount &gt; 0 </a:t>
              </a:r>
            </a:p>
            <a:p>
              <a:endParaRPr lang="en-US" altLang="ko-KR" sz="10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0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filterDF = df.rdd.</a:t>
              </a:r>
              <a:r>
                <a:rPr lang="en-US" altLang="ko-KR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filter</a:t>
              </a:r>
              <a:r>
                <a:rPr lang="en-US" altLang="ko-KR" sz="10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(x=&gt;{ </a:t>
              </a:r>
            </a:p>
            <a:p>
              <a:endParaRPr lang="en-US" altLang="ko-KR" sz="10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0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var pri = x.getDouble(priceCN)</a:t>
              </a:r>
            </a:p>
            <a:p>
              <a:r>
                <a:rPr lang="en-US" altLang="ko-KR" sz="10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Var dis = x.getDouble(disCN)</a:t>
              </a:r>
            </a:p>
            <a:p>
              <a:endParaRPr lang="en-US" altLang="ko-KR" sz="10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 pri &gt; dis )</a:t>
              </a:r>
            </a:p>
            <a:p>
              <a:endParaRPr lang="en-US" altLang="ko-KR" sz="10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0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})</a:t>
              </a:r>
              <a:endParaRPr lang="ko-KR" altLang="en-US" sz="10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034557" y="2402589"/>
            <a:ext cx="2631013" cy="2194811"/>
            <a:chOff x="6034557" y="2402589"/>
            <a:chExt cx="2631013" cy="2194811"/>
          </a:xfrm>
        </p:grpSpPr>
        <p:sp>
          <p:nvSpPr>
            <p:cNvPr id="58" name="양쪽 모서리가 둥근 사각형 8"/>
            <p:cNvSpPr/>
            <p:nvPr/>
          </p:nvSpPr>
          <p:spPr>
            <a:xfrm>
              <a:off x="6043258" y="2402589"/>
              <a:ext cx="2622312" cy="232075"/>
            </a:xfrm>
            <a:prstGeom prst="round2SameRect">
              <a:avLst>
                <a:gd name="adj1" fmla="val 18624"/>
                <a:gd name="adj2" fmla="val 0"/>
              </a:avLst>
            </a:prstGeom>
            <a:pattFill prst="ltDnDiag">
              <a:fgClr>
                <a:schemeClr val="accent4">
                  <a:lumMod val="50000"/>
                </a:schemeClr>
              </a:fgClr>
              <a:bgClr>
                <a:schemeClr val="accent4">
                  <a:lumMod val="75000"/>
                </a:schemeClr>
              </a:bgClr>
            </a:pattFill>
            <a:ln w="12700" algn="ctr">
              <a:noFill/>
              <a:miter lim="800000"/>
              <a:headEnd/>
              <a:tailEnd/>
            </a:ln>
            <a:effectLst>
              <a:innerShdw blurRad="114300">
                <a:schemeClr val="bg1">
                  <a:alpha val="50000"/>
                </a:schemeClr>
              </a:innerShdw>
            </a:effectLst>
          </p:spPr>
          <p:txBody>
            <a:bodyPr wrap="none" tIns="36000" bIns="36000" anchor="ctr" anchorCtr="0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marL="0" lvl="1" algn="ctr" defTabSz="874713" eaLnBrk="0" latinLnBrk="0" hangingPunct="0">
                <a:lnSpc>
                  <a:spcPct val="90000"/>
                </a:lnSpc>
                <a:buClr>
                  <a:prstClr val="white">
                    <a:lumMod val="65000"/>
                  </a:prstClr>
                </a:buClr>
                <a:buSzPct val="80000"/>
                <a:tabLst>
                  <a:tab pos="5648325" algn="l"/>
                </a:tabLst>
              </a:pPr>
              <a:r>
                <a:rPr lang="ko-KR" altLang="en-US">
                  <a:solidFill>
                    <a:schemeClr val="bg1"/>
                  </a:solidFill>
                  <a:latin typeface="나눔바른고딕" charset="-127"/>
                  <a:ea typeface="나눔바른고딕" charset="-127"/>
                  <a:sym typeface="Monotype Sorts"/>
                </a:rPr>
                <a:t>데이터 분석</a:t>
              </a:r>
              <a:endParaRPr lang="ko-KR" altLang="en-US" dirty="0">
                <a:solidFill>
                  <a:schemeClr val="bg1"/>
                </a:solidFill>
                <a:latin typeface="나눔바른고딕" charset="-127"/>
                <a:ea typeface="나눔바른고딕" charset="-127"/>
                <a:sym typeface="Monotype Sorts"/>
              </a:endParaRPr>
            </a:p>
          </p:txBody>
        </p:sp>
        <p:sp>
          <p:nvSpPr>
            <p:cNvPr id="59" name="AutoShape 14"/>
            <p:cNvSpPr>
              <a:spLocks noChangeArrowheads="1"/>
            </p:cNvSpPr>
            <p:nvPr/>
          </p:nvSpPr>
          <p:spPr bwMode="auto">
            <a:xfrm>
              <a:off x="6034557" y="2627446"/>
              <a:ext cx="2621280" cy="1969954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3175" algn="ctr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82800" rIns="90000" bIns="36000" anchor="ctr"/>
            <a:lstStyle/>
            <a:p>
              <a:pPr marL="104775" indent="-104775" algn="ctr" latinLnBrk="0">
                <a:spcBef>
                  <a:spcPct val="20000"/>
                </a:spcBef>
                <a:buClr>
                  <a:srgbClr val="EEECE1"/>
                </a:buClr>
                <a:buFont typeface="Wingdings" pitchFamily="2" charset="2"/>
                <a:buBlip>
                  <a:blip r:embed="rId4"/>
                </a:buBlip>
                <a:tabLst>
                  <a:tab pos="1438275" algn="l"/>
                </a:tabLst>
              </a:pPr>
              <a:endParaRPr lang="en-US" altLang="ko-KR" sz="800" i="1" dirty="0">
                <a:solidFill>
                  <a:srgbClr val="333333"/>
                </a:solidFill>
                <a:latin typeface="나눔바른고딕" panose="02020603020101020101" pitchFamily="18" charset="-127"/>
                <a:ea typeface="나눔바른고딕" panose="02020603020101020101" pitchFamily="18" charset="-127"/>
                <a:cs typeface="Arial Unicode MS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04189" y="2689161"/>
              <a:ext cx="2328251" cy="187220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ko-KR" sz="10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/* </a:t>
              </a:r>
              <a:r>
                <a:rPr lang="ko-KR" altLang="en-US" sz="10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프로모션 비율 산출 </a:t>
              </a:r>
              <a:r>
                <a:rPr lang="en-US" altLang="ko-KR" sz="10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*/</a:t>
              </a:r>
            </a:p>
            <a:p>
              <a:r>
                <a:rPr lang="en-US" altLang="ko-KR" sz="10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// Rate = Discount/Price * 100 </a:t>
              </a:r>
            </a:p>
            <a:p>
              <a:endParaRPr lang="en-US" altLang="ko-KR" sz="10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0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resultMap = filterDF.</a:t>
              </a:r>
              <a:r>
                <a:rPr lang="en-US" altLang="ko-KR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</a:t>
              </a:r>
              <a:r>
                <a:rPr lang="en-US" altLang="ko-KR" sz="10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(x=&gt;{</a:t>
              </a:r>
            </a:p>
            <a:p>
              <a:endParaRPr lang="en-US" altLang="ko-KR" sz="10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0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var model = x.getString(modelCN)</a:t>
              </a:r>
            </a:p>
            <a:p>
              <a:r>
                <a:rPr lang="en-US" altLang="ko-KR" sz="10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var pri = x.getDouble(priceCN)</a:t>
              </a:r>
            </a:p>
            <a:p>
              <a:r>
                <a:rPr lang="en-US" altLang="ko-KR" sz="10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var dis = x.getDouble(disCN)</a:t>
              </a:r>
            </a:p>
            <a:p>
              <a:r>
                <a:rPr lang="en-US" altLang="ko-KR" sz="10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var rate = dis/pri * 100</a:t>
              </a:r>
            </a:p>
            <a:p>
              <a:r>
                <a:rPr lang="en-US" altLang="ko-KR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( model, pri, dis, rate)</a:t>
              </a:r>
            </a:p>
            <a:p>
              <a:r>
                <a:rPr lang="en-US" altLang="ko-KR" sz="10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})</a:t>
              </a:r>
              <a:endParaRPr lang="ko-KR" altLang="en-US" sz="10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3558" y="2403112"/>
            <a:ext cx="2652926" cy="2194288"/>
            <a:chOff x="483558" y="2403112"/>
            <a:chExt cx="2652926" cy="2194288"/>
          </a:xfrm>
        </p:grpSpPr>
        <p:sp>
          <p:nvSpPr>
            <p:cNvPr id="54" name="AutoShape 14"/>
            <p:cNvSpPr>
              <a:spLocks noChangeArrowheads="1"/>
            </p:cNvSpPr>
            <p:nvPr/>
          </p:nvSpPr>
          <p:spPr bwMode="auto">
            <a:xfrm>
              <a:off x="483558" y="2627446"/>
              <a:ext cx="2621280" cy="1969954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3175" algn="ctr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82800" rIns="90000" bIns="36000" anchor="ctr"/>
            <a:lstStyle/>
            <a:p>
              <a:endParaRPr lang="ko-KR" altLang="en-US" sz="10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양쪽 모서리가 둥근 사각형 54"/>
            <p:cNvSpPr/>
            <p:nvPr/>
          </p:nvSpPr>
          <p:spPr>
            <a:xfrm>
              <a:off x="490753" y="2403112"/>
              <a:ext cx="2625326" cy="230132"/>
            </a:xfrm>
            <a:prstGeom prst="round2SameRect">
              <a:avLst>
                <a:gd name="adj1" fmla="val 18624"/>
                <a:gd name="adj2" fmla="val 0"/>
              </a:avLst>
            </a:prstGeom>
            <a:pattFill prst="ltDnDiag">
              <a:fgClr>
                <a:schemeClr val="tx2"/>
              </a:fgClr>
              <a:bgClr>
                <a:srgbClr val="0070C0"/>
              </a:bgClr>
            </a:pattFill>
            <a:ln w="6350" algn="ctr">
              <a:noFill/>
              <a:miter lim="800000"/>
              <a:headEnd/>
              <a:tailEnd/>
            </a:ln>
            <a:effectLst>
              <a:innerShdw blurRad="114300">
                <a:schemeClr val="bg1">
                  <a:alpha val="50000"/>
                </a:schemeClr>
              </a:innerShdw>
            </a:effectLst>
          </p:spPr>
          <p:txBody>
            <a:bodyPr wrap="none" lIns="0" tIns="36000" rIns="0" bIns="36000" anchor="ctr" anchorCtr="0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marL="0" lvl="1" algn="ctr" defTabSz="874713" eaLnBrk="0" hangingPunct="0">
                <a:lnSpc>
                  <a:spcPct val="90000"/>
                </a:lnSpc>
                <a:buClr>
                  <a:prstClr val="white">
                    <a:lumMod val="65000"/>
                  </a:prstClr>
                </a:buClr>
                <a:buSzPct val="80000"/>
                <a:tabLst>
                  <a:tab pos="5648325" algn="l"/>
                </a:tabLst>
                <a:defRPr/>
              </a:pPr>
              <a:r>
                <a:rPr lang="ko-KR" altLang="en-US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Monotype Sorts"/>
                </a:rPr>
                <a:t>데이터 로딩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99480" y="2689161"/>
              <a:ext cx="2637004" cy="187220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ko-KR" sz="10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//////////   </a:t>
              </a:r>
              <a:r>
                <a:rPr lang="ko-KR" altLang="en-US" sz="10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로딩 </a:t>
              </a:r>
              <a:r>
                <a:rPr lang="en-US" altLang="ko-KR" sz="10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&amp; </a:t>
              </a:r>
              <a:r>
                <a:rPr lang="ko-KR" altLang="en-US" sz="10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컬럼 인덱싱 </a:t>
              </a:r>
              <a:r>
                <a:rPr lang="en-US" altLang="ko-KR" sz="10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///////</a:t>
              </a:r>
            </a:p>
            <a:p>
              <a:endParaRPr lang="en-US" altLang="ko-KR" sz="10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0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var df = SqlContext.</a:t>
              </a:r>
            </a:p>
            <a:p>
              <a:r>
                <a:rPr lang="en-US" altLang="ko-KR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sql(”select * from sample_data”)</a:t>
              </a:r>
            </a:p>
            <a:p>
              <a:endParaRPr lang="en-US" altLang="ko-KR" sz="10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0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var df_index =df.columns</a:t>
              </a:r>
            </a:p>
            <a:p>
              <a:endParaRPr lang="en-US" altLang="ko-KR" sz="10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0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var modelCN = df_index.indexOf(“Model”)</a:t>
              </a:r>
            </a:p>
            <a:p>
              <a:r>
                <a:rPr lang="en-US" altLang="ko-KR" sz="10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var priceCN = df_index.indexOf(“Price”)</a:t>
              </a:r>
            </a:p>
            <a:p>
              <a:r>
                <a:rPr lang="en-US" altLang="ko-KR" sz="10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var disCN = df_index.indexOf(“Discount”) </a:t>
              </a:r>
              <a:endParaRPr lang="ko-KR" altLang="en-US" sz="10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9791" y="1341581"/>
            <a:ext cx="36695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0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</a:t>
            </a:r>
            <a:r>
              <a:rPr kumimoji="1" lang="ko-KR" altLang="en-US" sz="4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방법</a:t>
            </a:r>
            <a:endParaRPr kumimoji="1" lang="ko-KR" altLang="en-US" sz="40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4" t="25370" b="49701"/>
          <a:stretch/>
        </p:blipFill>
        <p:spPr>
          <a:xfrm>
            <a:off x="5940152" y="1892611"/>
            <a:ext cx="2985166" cy="116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51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  <p:grpSp>
        <p:nvGrpSpPr>
          <p:cNvPr id="25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직사각형 28"/>
            <p:cNvSpPr/>
            <p:nvPr/>
          </p:nvSpPr>
          <p:spPr>
            <a:xfrm>
              <a:off x="911746" y="2055249"/>
              <a:ext cx="151659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기억합시다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41117" y="1410156"/>
            <a:ext cx="7963331" cy="2961794"/>
            <a:chOff x="641117" y="1410156"/>
            <a:chExt cx="4074899" cy="2300647"/>
          </a:xfrm>
        </p:grpSpPr>
        <p:grpSp>
          <p:nvGrpSpPr>
            <p:cNvPr id="31" name="그룹 52"/>
            <p:cNvGrpSpPr/>
            <p:nvPr/>
          </p:nvGrpSpPr>
          <p:grpSpPr>
            <a:xfrm>
              <a:off x="643211" y="1410156"/>
              <a:ext cx="4072805" cy="409829"/>
              <a:chOff x="1049186" y="1449928"/>
              <a:chExt cx="11971129" cy="690655"/>
            </a:xfrm>
          </p:grpSpPr>
          <p:sp>
            <p:nvSpPr>
              <p:cNvPr id="87" name="직사각형 86"/>
              <p:cNvSpPr/>
              <p:nvPr/>
            </p:nvSpPr>
            <p:spPr>
              <a:xfrm>
                <a:off x="1678231" y="1494521"/>
                <a:ext cx="11342084" cy="60091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88" name="그룹 65"/>
              <p:cNvGrpSpPr/>
              <p:nvPr/>
            </p:nvGrpSpPr>
            <p:grpSpPr>
              <a:xfrm>
                <a:off x="1049186" y="1449928"/>
                <a:ext cx="1271322" cy="690655"/>
                <a:chOff x="977755" y="4888338"/>
                <a:chExt cx="1271322" cy="512276"/>
              </a:xfrm>
            </p:grpSpPr>
            <p:grpSp>
              <p:nvGrpSpPr>
                <p:cNvPr id="90" name="그룹 76"/>
                <p:cNvGrpSpPr>
                  <a:grpSpLocks/>
                </p:cNvGrpSpPr>
                <p:nvPr/>
              </p:nvGrpSpPr>
              <p:grpSpPr bwMode="auto">
                <a:xfrm>
                  <a:off x="977755" y="4888338"/>
                  <a:ext cx="1271322" cy="512276"/>
                  <a:chOff x="827708" y="1950827"/>
                  <a:chExt cx="462223" cy="434439"/>
                </a:xfrm>
              </p:grpSpPr>
              <p:sp>
                <p:nvSpPr>
                  <p:cNvPr id="92" name="모서리가 둥근 직사각형 69"/>
                  <p:cNvSpPr/>
                  <p:nvPr/>
                </p:nvSpPr>
                <p:spPr>
                  <a:xfrm>
                    <a:off x="827708" y="1950826"/>
                    <a:ext cx="462223" cy="434439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3" name="모서리가 둥근 직사각형 70"/>
                  <p:cNvSpPr/>
                  <p:nvPr/>
                </p:nvSpPr>
                <p:spPr>
                  <a:xfrm>
                    <a:off x="851734" y="1969340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7C74DE"/>
                      </a:gs>
                      <a:gs pos="0">
                        <a:srgbClr val="5E318F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4" name="자유형 16"/>
                  <p:cNvSpPr/>
                  <p:nvPr/>
                </p:nvSpPr>
                <p:spPr>
                  <a:xfrm>
                    <a:off x="865023" y="1980665"/>
                    <a:ext cx="390001" cy="177833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91" name="TextBox 90"/>
                <p:cNvSpPr txBox="1"/>
                <p:nvPr/>
              </p:nvSpPr>
              <p:spPr bwMode="auto">
                <a:xfrm>
                  <a:off x="1163065" y="4973818"/>
                  <a:ext cx="944252" cy="341316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defRPr/>
                  </a:pPr>
                  <a:r>
                    <a:rPr lang="en-US" altLang="ko-KR" sz="16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1</a:t>
                  </a:r>
                  <a:endParaRPr lang="ko-KR" altLang="en-US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9" name="직사각형 88"/>
              <p:cNvSpPr/>
              <p:nvPr/>
            </p:nvSpPr>
            <p:spPr>
              <a:xfrm>
                <a:off x="2463248" y="1555083"/>
                <a:ext cx="9427508" cy="44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빅 데이터 분석 플랫폼은 데이터를 빠르게 분석하여</a:t>
                </a:r>
                <a:r>
                  <a:rPr lang="en-US" altLang="ko-KR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적시에 정보를 제공한다</a:t>
                </a:r>
                <a:r>
                  <a:rPr lang="en-US" altLang="ko-KR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</a:p>
            </p:txBody>
          </p:sp>
        </p:grpSp>
        <p:grpSp>
          <p:nvGrpSpPr>
            <p:cNvPr id="36" name="그룹 88"/>
            <p:cNvGrpSpPr/>
            <p:nvPr/>
          </p:nvGrpSpPr>
          <p:grpSpPr>
            <a:xfrm>
              <a:off x="643212" y="1942842"/>
              <a:ext cx="4072804" cy="409606"/>
              <a:chOff x="1049187" y="2349884"/>
              <a:chExt cx="11971129" cy="690279"/>
            </a:xfrm>
          </p:grpSpPr>
          <p:sp>
            <p:nvSpPr>
              <p:cNvPr id="79" name="직사각형 78"/>
              <p:cNvSpPr/>
              <p:nvPr/>
            </p:nvSpPr>
            <p:spPr>
              <a:xfrm>
                <a:off x="1678229" y="2392267"/>
                <a:ext cx="11342087" cy="6009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80" name="그룹 90"/>
              <p:cNvGrpSpPr/>
              <p:nvPr/>
            </p:nvGrpSpPr>
            <p:grpSpPr>
              <a:xfrm>
                <a:off x="1049187" y="2349884"/>
                <a:ext cx="1271321" cy="690279"/>
                <a:chOff x="977756" y="5443670"/>
                <a:chExt cx="1271321" cy="511997"/>
              </a:xfrm>
            </p:grpSpPr>
            <p:grpSp>
              <p:nvGrpSpPr>
                <p:cNvPr id="82" name="그룹 73"/>
                <p:cNvGrpSpPr>
                  <a:grpSpLocks/>
                </p:cNvGrpSpPr>
                <p:nvPr/>
              </p:nvGrpSpPr>
              <p:grpSpPr bwMode="auto">
                <a:xfrm>
                  <a:off x="977756" y="5443670"/>
                  <a:ext cx="1271321" cy="511997"/>
                  <a:chOff x="827708" y="1950957"/>
                  <a:chExt cx="462223" cy="434822"/>
                </a:xfrm>
              </p:grpSpPr>
              <p:sp>
                <p:nvSpPr>
                  <p:cNvPr id="84" name="모서리가 둥근 직사각형 69"/>
                  <p:cNvSpPr/>
                  <p:nvPr/>
                </p:nvSpPr>
                <p:spPr>
                  <a:xfrm>
                    <a:off x="827708" y="1950957"/>
                    <a:ext cx="462223" cy="434822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5" name="모서리가 둥근 직사각형 70"/>
                  <p:cNvSpPr/>
                  <p:nvPr/>
                </p:nvSpPr>
                <p:spPr>
                  <a:xfrm>
                    <a:off x="851734" y="1969339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0473EE"/>
                      </a:gs>
                      <a:gs pos="0">
                        <a:srgbClr val="0B44B5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6" name="자유형 22"/>
                  <p:cNvSpPr/>
                  <p:nvPr/>
                </p:nvSpPr>
                <p:spPr>
                  <a:xfrm>
                    <a:off x="865023" y="1980821"/>
                    <a:ext cx="390001" cy="177990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83" name="TextBox 82"/>
                <p:cNvSpPr txBox="1"/>
                <p:nvPr/>
              </p:nvSpPr>
              <p:spPr bwMode="auto">
                <a:xfrm>
                  <a:off x="1163063" y="5529007"/>
                  <a:ext cx="944251" cy="341316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sz="16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2</a:t>
                  </a:r>
                  <a:endParaRPr lang="ko-KR" altLang="en-US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1" name="직사각형 80"/>
              <p:cNvSpPr/>
              <p:nvPr/>
            </p:nvSpPr>
            <p:spPr>
              <a:xfrm>
                <a:off x="2463247" y="2458648"/>
                <a:ext cx="8619823" cy="44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Spark</a:t>
                </a:r>
                <a:r>
                  <a:rPr lang="ko-KR" altLang="en-US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는 성능이 좋은 빅 데이터 분석 플랫폼으로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처리속도가 빠르다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endParaRPr lang="ko-KR" altLang="en-US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37" name="그룹 97"/>
            <p:cNvGrpSpPr/>
            <p:nvPr/>
          </p:nvGrpSpPr>
          <p:grpSpPr>
            <a:xfrm>
              <a:off x="641117" y="2462386"/>
              <a:ext cx="4074899" cy="409746"/>
              <a:chOff x="1043031" y="3230975"/>
              <a:chExt cx="11977284" cy="690514"/>
            </a:xfrm>
          </p:grpSpPr>
          <p:sp>
            <p:nvSpPr>
              <p:cNvPr id="71" name="직사각형 70"/>
              <p:cNvSpPr/>
              <p:nvPr/>
            </p:nvSpPr>
            <p:spPr>
              <a:xfrm>
                <a:off x="1678231" y="3278160"/>
                <a:ext cx="11342084" cy="60091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72" name="그룹 99"/>
              <p:cNvGrpSpPr/>
              <p:nvPr/>
            </p:nvGrpSpPr>
            <p:grpSpPr>
              <a:xfrm>
                <a:off x="1043031" y="3230975"/>
                <a:ext cx="1272307" cy="690514"/>
                <a:chOff x="971600" y="6000903"/>
                <a:chExt cx="1272307" cy="512171"/>
              </a:xfrm>
            </p:grpSpPr>
            <p:grpSp>
              <p:nvGrpSpPr>
                <p:cNvPr id="74" name="그룹 77"/>
                <p:cNvGrpSpPr>
                  <a:grpSpLocks/>
                </p:cNvGrpSpPr>
                <p:nvPr/>
              </p:nvGrpSpPr>
              <p:grpSpPr bwMode="auto">
                <a:xfrm>
                  <a:off x="971600" y="6000903"/>
                  <a:ext cx="1272307" cy="512171"/>
                  <a:chOff x="827584" y="1950740"/>
                  <a:chExt cx="462580" cy="434534"/>
                </a:xfrm>
              </p:grpSpPr>
              <p:sp>
                <p:nvSpPr>
                  <p:cNvPr id="76" name="모서리가 둥근 직사각형 69"/>
                  <p:cNvSpPr/>
                  <p:nvPr/>
                </p:nvSpPr>
                <p:spPr>
                  <a:xfrm>
                    <a:off x="827708" y="1951235"/>
                    <a:ext cx="462223" cy="434387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7" name="모서리가 둥근 직사각형 70"/>
                  <p:cNvSpPr/>
                  <p:nvPr/>
                </p:nvSpPr>
                <p:spPr>
                  <a:xfrm>
                    <a:off x="851734" y="1969340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2FB0C1"/>
                      </a:gs>
                      <a:gs pos="0">
                        <a:srgbClr val="2A87C6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8" name="자유형 28"/>
                  <p:cNvSpPr/>
                  <p:nvPr/>
                </p:nvSpPr>
                <p:spPr>
                  <a:xfrm>
                    <a:off x="865023" y="1981069"/>
                    <a:ext cx="390001" cy="177812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75" name="TextBox 74"/>
                <p:cNvSpPr txBox="1"/>
                <p:nvPr/>
              </p:nvSpPr>
              <p:spPr bwMode="auto">
                <a:xfrm>
                  <a:off x="1157400" y="6086331"/>
                  <a:ext cx="944252" cy="341315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sz="16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3</a:t>
                  </a:r>
                  <a:endParaRPr lang="ko-KR" altLang="en-US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3" name="직사각형 72"/>
              <p:cNvSpPr/>
              <p:nvPr/>
            </p:nvSpPr>
            <p:spPr>
              <a:xfrm>
                <a:off x="2463250" y="3331568"/>
                <a:ext cx="8687329" cy="443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Spark </a:t>
                </a:r>
                <a:r>
                  <a:rPr lang="ko-KR" altLang="en-US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구조 내 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Spark core</a:t>
                </a:r>
                <a:r>
                  <a:rPr lang="ko-KR" altLang="en-US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에서 고속 인메모리 분산처리가 수행된다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endParaRPr lang="ko-KR" altLang="en-US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38" name="그룹 106"/>
            <p:cNvGrpSpPr/>
            <p:nvPr/>
          </p:nvGrpSpPr>
          <p:grpSpPr>
            <a:xfrm>
              <a:off x="643212" y="2988529"/>
              <a:ext cx="4072804" cy="409606"/>
              <a:chOff x="1049187" y="4115184"/>
              <a:chExt cx="11971129" cy="690279"/>
            </a:xfrm>
          </p:grpSpPr>
          <p:sp>
            <p:nvSpPr>
              <p:cNvPr id="63" name="직사각형 62"/>
              <p:cNvSpPr/>
              <p:nvPr/>
            </p:nvSpPr>
            <p:spPr>
              <a:xfrm>
                <a:off x="1678229" y="4168452"/>
                <a:ext cx="11342087" cy="60091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64" name="그룹 108"/>
              <p:cNvGrpSpPr/>
              <p:nvPr/>
            </p:nvGrpSpPr>
            <p:grpSpPr>
              <a:xfrm>
                <a:off x="1049187" y="4115184"/>
                <a:ext cx="1271321" cy="690279"/>
                <a:chOff x="977756" y="5443670"/>
                <a:chExt cx="1271321" cy="511997"/>
              </a:xfrm>
            </p:grpSpPr>
            <p:grpSp>
              <p:nvGrpSpPr>
                <p:cNvPr id="66" name="그룹 73"/>
                <p:cNvGrpSpPr>
                  <a:grpSpLocks/>
                </p:cNvGrpSpPr>
                <p:nvPr/>
              </p:nvGrpSpPr>
              <p:grpSpPr bwMode="auto">
                <a:xfrm>
                  <a:off x="977756" y="5443670"/>
                  <a:ext cx="1271321" cy="511997"/>
                  <a:chOff x="827708" y="1950957"/>
                  <a:chExt cx="462223" cy="434822"/>
                </a:xfrm>
              </p:grpSpPr>
              <p:sp>
                <p:nvSpPr>
                  <p:cNvPr id="68" name="모서리가 둥근 직사각형 69"/>
                  <p:cNvSpPr/>
                  <p:nvPr/>
                </p:nvSpPr>
                <p:spPr>
                  <a:xfrm>
                    <a:off x="827708" y="1950957"/>
                    <a:ext cx="462223" cy="434822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9" name="모서리가 둥근 직사각형 70"/>
                  <p:cNvSpPr/>
                  <p:nvPr/>
                </p:nvSpPr>
                <p:spPr>
                  <a:xfrm>
                    <a:off x="851734" y="1969339"/>
                    <a:ext cx="413586" cy="393346"/>
                  </a:xfrm>
                  <a:prstGeom prst="round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0" name="자유형 22"/>
                  <p:cNvSpPr/>
                  <p:nvPr/>
                </p:nvSpPr>
                <p:spPr>
                  <a:xfrm>
                    <a:off x="865023" y="1980821"/>
                    <a:ext cx="390001" cy="177990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67" name="TextBox 66"/>
                <p:cNvSpPr txBox="1"/>
                <p:nvPr/>
              </p:nvSpPr>
              <p:spPr bwMode="auto">
                <a:xfrm>
                  <a:off x="1163065" y="5529007"/>
                  <a:ext cx="944251" cy="341316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sz="16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4</a:t>
                  </a:r>
                  <a:endParaRPr lang="ko-KR" altLang="en-US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5" name="직사각형 64"/>
              <p:cNvSpPr/>
              <p:nvPr/>
            </p:nvSpPr>
            <p:spPr>
              <a:xfrm>
                <a:off x="2463247" y="4235135"/>
                <a:ext cx="8451053" cy="44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Spark</a:t>
                </a:r>
                <a:r>
                  <a:rPr lang="ko-KR" altLang="en-US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활용법  </a:t>
                </a:r>
                <a:r>
                  <a:rPr lang="en-US" altLang="ko-KR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데이터 로딩</a:t>
                </a:r>
                <a:r>
                  <a:rPr lang="en-US" altLang="ko-KR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-&gt; SQL, </a:t>
                </a:r>
                <a:r>
                  <a:rPr lang="ko-KR" altLang="en-US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정제 </a:t>
                </a:r>
                <a:r>
                  <a:rPr lang="en-US" altLang="ko-KR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  <a:sym typeface="Wingdings" pitchFamily="2" charset="2"/>
                  </a:rPr>
                  <a:t> Filter  </a:t>
                </a:r>
                <a:r>
                  <a:rPr lang="ko-KR" altLang="en-US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분석</a:t>
                </a:r>
                <a:r>
                  <a:rPr lang="en-US" altLang="ko-KR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  <a:sym typeface="Wingdings" pitchFamily="2" charset="2"/>
                  </a:rPr>
                  <a:t> Map)</a:t>
                </a:r>
                <a:endParaRPr lang="ko-KR" altLang="en-US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2" name="자유형 28"/>
            <p:cNvSpPr/>
            <p:nvPr/>
          </p:nvSpPr>
          <p:spPr bwMode="auto">
            <a:xfrm>
              <a:off x="676151" y="3543134"/>
              <a:ext cx="364946" cy="167669"/>
            </a:xfrm>
            <a:prstGeom prst="roundRect">
              <a:avLst/>
            </a:pr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spcBef>
                  <a:spcPts val="300"/>
                </a:spcBef>
                <a:defRPr/>
              </a:pPr>
              <a:endParaRPr lang="ko-KR" altLang="en-US" sz="16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987" y="3444671"/>
            <a:ext cx="9143014" cy="1122095"/>
            <a:chOff x="-80254" y="3048223"/>
            <a:chExt cx="9920759" cy="1122095"/>
          </a:xfrm>
        </p:grpSpPr>
        <p:pic>
          <p:nvPicPr>
            <p:cNvPr id="12" name="그림 11" descr="16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/>
            <a:stretch/>
          </p:blipFill>
          <p:spPr>
            <a:xfrm>
              <a:off x="-80254" y="3048223"/>
              <a:ext cx="3385429" cy="1122095"/>
            </a:xfrm>
            <a:prstGeom prst="rect">
              <a:avLst/>
            </a:prstGeom>
          </p:spPr>
        </p:pic>
        <p:pic>
          <p:nvPicPr>
            <p:cNvPr id="13" name="그림 12" descr="16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6512695" y="3048223"/>
              <a:ext cx="3327810" cy="1122095"/>
            </a:xfrm>
            <a:prstGeom prst="rect">
              <a:avLst/>
            </a:prstGeom>
          </p:spPr>
        </p:pic>
        <p:pic>
          <p:nvPicPr>
            <p:cNvPr id="14" name="그림 13" descr="16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r="-1318"/>
            <a:stretch/>
          </p:blipFill>
          <p:spPr>
            <a:xfrm flipH="1">
              <a:off x="3079983" y="3048223"/>
              <a:ext cx="4301894" cy="1122095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19" b="26537"/>
          <a:stretch/>
        </p:blipFill>
        <p:spPr>
          <a:xfrm>
            <a:off x="987" y="966403"/>
            <a:ext cx="9143013" cy="3096345"/>
          </a:xfrm>
          <a:prstGeom prst="rect">
            <a:avLst/>
          </a:prstGeom>
        </p:spPr>
      </p:pic>
      <p:pic>
        <p:nvPicPr>
          <p:cNvPr id="2050" name="Picture 2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382" t="36132" r="49112" b="12366"/>
          <a:stretch>
            <a:fillRect/>
          </a:stretch>
        </p:blipFill>
        <p:spPr bwMode="auto">
          <a:xfrm>
            <a:off x="8008320" y="3052260"/>
            <a:ext cx="906352" cy="663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589353" y="3192033"/>
            <a:ext cx="1386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Spark</a:t>
            </a:r>
          </a:p>
          <a:p>
            <a:pPr algn="r"/>
            <a:r>
              <a:rPr lang="ko-KR" altLang="en-US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설치안내 사이트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36767" y="1798525"/>
            <a:ext cx="54857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쉬는 시간 이후에는 직접</a:t>
            </a:r>
            <a:endParaRPr lang="en-US" altLang="ko-KR" sz="2400" kern="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개발환경을 설정하겠습니다</a:t>
            </a:r>
            <a:r>
              <a:rPr lang="en-US" altLang="ko-KR" sz="2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0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 설정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6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7" name="모서리가 둥근 직사각형 46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" name="직사각형 48"/>
            <p:cNvSpPr/>
            <p:nvPr/>
          </p:nvSpPr>
          <p:spPr>
            <a:xfrm>
              <a:off x="911746" y="2055249"/>
              <a:ext cx="139334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설치 절차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" name="그룹 52"/>
          <p:cNvGrpSpPr/>
          <p:nvPr/>
        </p:nvGrpSpPr>
        <p:grpSpPr>
          <a:xfrm>
            <a:off x="611560" y="1410156"/>
            <a:ext cx="4104456" cy="409829"/>
            <a:chOff x="956155" y="1449927"/>
            <a:chExt cx="12064160" cy="690655"/>
          </a:xfrm>
        </p:grpSpPr>
        <p:sp>
          <p:nvSpPr>
            <p:cNvPr id="130" name="직사각형 129"/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31" name="그룹 65"/>
            <p:cNvGrpSpPr/>
            <p:nvPr/>
          </p:nvGrpSpPr>
          <p:grpSpPr>
            <a:xfrm>
              <a:off x="956155" y="1449927"/>
              <a:ext cx="1420214" cy="690655"/>
              <a:chOff x="884724" y="4888337"/>
              <a:chExt cx="1420214" cy="512276"/>
            </a:xfrm>
          </p:grpSpPr>
          <p:grpSp>
            <p:nvGrpSpPr>
              <p:cNvPr id="133" name="그룹 76"/>
              <p:cNvGrpSpPr>
                <a:grpSpLocks/>
              </p:cNvGrpSpPr>
              <p:nvPr/>
            </p:nvGrpSpPr>
            <p:grpSpPr bwMode="auto">
              <a:xfrm>
                <a:off x="977755" y="4888337"/>
                <a:ext cx="1271322" cy="512276"/>
                <a:chOff x="827708" y="1950826"/>
                <a:chExt cx="462223" cy="434439"/>
              </a:xfrm>
            </p:grpSpPr>
            <p:sp>
              <p:nvSpPr>
                <p:cNvPr id="135" name="모서리가 둥근 직사각형 69"/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6" name="모서리가 둥근 직사각형 70"/>
                <p:cNvSpPr/>
                <p:nvPr/>
              </p:nvSpPr>
              <p:spPr>
                <a:xfrm>
                  <a:off x="851734" y="1969340"/>
                  <a:ext cx="413587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7" name="자유형 16"/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4" name="TextBox 133"/>
              <p:cNvSpPr txBox="1"/>
              <p:nvPr/>
            </p:nvSpPr>
            <p:spPr bwMode="auto">
              <a:xfrm>
                <a:off x="884724" y="4982481"/>
                <a:ext cx="1420214" cy="32398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sz="10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6-1</a:t>
                </a:r>
                <a:endParaRPr lang="ko-KR" altLang="en-US" sz="10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2" name="직사각형 131"/>
            <p:cNvSpPr/>
            <p:nvPr/>
          </p:nvSpPr>
          <p:spPr>
            <a:xfrm>
              <a:off x="2463249" y="1555083"/>
              <a:ext cx="3049398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Java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(1.8.0)</a:t>
              </a:r>
            </a:p>
          </p:txBody>
        </p:sp>
      </p:grpSp>
      <p:grpSp>
        <p:nvGrpSpPr>
          <p:cNvPr id="52" name="그룹 88"/>
          <p:cNvGrpSpPr/>
          <p:nvPr/>
        </p:nvGrpSpPr>
        <p:grpSpPr>
          <a:xfrm>
            <a:off x="641117" y="1942842"/>
            <a:ext cx="4074899" cy="409606"/>
            <a:chOff x="1043029" y="2349884"/>
            <a:chExt cx="11977287" cy="690279"/>
          </a:xfrm>
        </p:grpSpPr>
        <p:sp>
          <p:nvSpPr>
            <p:cNvPr id="122" name="직사각형 121"/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23" name="그룹 90"/>
            <p:cNvGrpSpPr/>
            <p:nvPr/>
          </p:nvGrpSpPr>
          <p:grpSpPr>
            <a:xfrm>
              <a:off x="1043029" y="2349884"/>
              <a:ext cx="1352525" cy="690279"/>
              <a:chOff x="971598" y="5443670"/>
              <a:chExt cx="1352525" cy="511997"/>
            </a:xfrm>
          </p:grpSpPr>
          <p:grpSp>
            <p:nvGrpSpPr>
              <p:cNvPr id="125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127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8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9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6" name="TextBox 125"/>
              <p:cNvSpPr txBox="1"/>
              <p:nvPr/>
            </p:nvSpPr>
            <p:spPr bwMode="auto">
              <a:xfrm>
                <a:off x="971598" y="5530686"/>
                <a:ext cx="1352525" cy="32398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sz="10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6-2</a:t>
                </a:r>
                <a:endParaRPr lang="ko-KR" altLang="en-US" sz="10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4" name="직사각형 123"/>
            <p:cNvSpPr/>
            <p:nvPr/>
          </p:nvSpPr>
          <p:spPr>
            <a:xfrm>
              <a:off x="2463247" y="2458649"/>
              <a:ext cx="3487587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Scala</a:t>
              </a:r>
              <a:r>
                <a:rPr lang="ko-KR" altLang="en-US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(2.11.8)</a:t>
              </a:r>
              <a:endParaRPr lang="ko-KR" altLang="en-US" b="1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3" name="그룹 97"/>
          <p:cNvGrpSpPr/>
          <p:nvPr/>
        </p:nvGrpSpPr>
        <p:grpSpPr>
          <a:xfrm>
            <a:off x="640686" y="2462387"/>
            <a:ext cx="4075330" cy="409746"/>
            <a:chOff x="1041764" y="3230975"/>
            <a:chExt cx="11978551" cy="690514"/>
          </a:xfrm>
        </p:grpSpPr>
        <p:sp>
          <p:nvSpPr>
            <p:cNvPr id="114" name="직사각형 113"/>
            <p:cNvSpPr/>
            <p:nvPr/>
          </p:nvSpPr>
          <p:spPr>
            <a:xfrm>
              <a:off x="1678231" y="3278160"/>
              <a:ext cx="11342084" cy="6009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15" name="그룹 99"/>
            <p:cNvGrpSpPr/>
            <p:nvPr/>
          </p:nvGrpSpPr>
          <p:grpSpPr>
            <a:xfrm>
              <a:off x="1041764" y="3230975"/>
              <a:ext cx="1334605" cy="690514"/>
              <a:chOff x="970333" y="6000903"/>
              <a:chExt cx="1334605" cy="512171"/>
            </a:xfrm>
          </p:grpSpPr>
          <p:grpSp>
            <p:nvGrpSpPr>
              <p:cNvPr id="117" name="그룹 77"/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119" name="모서리가 둥근 직사각형 69"/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0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2FB0C1"/>
                    </a:gs>
                    <a:gs pos="0">
                      <a:srgbClr val="2A87C6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1" name="자유형 28"/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18" name="TextBox 117"/>
              <p:cNvSpPr txBox="1"/>
              <p:nvPr/>
            </p:nvSpPr>
            <p:spPr bwMode="auto">
              <a:xfrm>
                <a:off x="970333" y="6094994"/>
                <a:ext cx="1334605" cy="32398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sz="10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6-3</a:t>
                </a:r>
                <a:endParaRPr lang="ko-KR" altLang="en-US" sz="10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6" name="직사각형 115"/>
            <p:cNvSpPr/>
            <p:nvPr/>
          </p:nvSpPr>
          <p:spPr>
            <a:xfrm>
              <a:off x="2463249" y="3331568"/>
              <a:ext cx="331796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Spark</a:t>
              </a:r>
              <a:r>
                <a:rPr lang="ko-KR" altLang="en-US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(2.0.2)</a:t>
              </a:r>
              <a:endParaRPr lang="ko-KR" altLang="en-US" kern="0" dirty="0">
                <a:gradFill>
                  <a:gsLst>
                    <a:gs pos="0">
                      <a:srgbClr val="0070C0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" name="그룹 106"/>
          <p:cNvGrpSpPr/>
          <p:nvPr/>
        </p:nvGrpSpPr>
        <p:grpSpPr>
          <a:xfrm>
            <a:off x="643212" y="2988530"/>
            <a:ext cx="4072804" cy="409606"/>
            <a:chOff x="1049187" y="4115185"/>
            <a:chExt cx="11971129" cy="690279"/>
          </a:xfrm>
        </p:grpSpPr>
        <p:sp>
          <p:nvSpPr>
            <p:cNvPr id="106" name="직사각형 105"/>
            <p:cNvSpPr/>
            <p:nvPr/>
          </p:nvSpPr>
          <p:spPr>
            <a:xfrm>
              <a:off x="1678229" y="4168452"/>
              <a:ext cx="11342087" cy="6009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07" name="그룹 108"/>
            <p:cNvGrpSpPr/>
            <p:nvPr/>
          </p:nvGrpSpPr>
          <p:grpSpPr>
            <a:xfrm>
              <a:off x="1049187" y="4115185"/>
              <a:ext cx="1327182" cy="690279"/>
              <a:chOff x="977756" y="5443670"/>
              <a:chExt cx="1327182" cy="511997"/>
            </a:xfrm>
          </p:grpSpPr>
          <p:grpSp>
            <p:nvGrpSpPr>
              <p:cNvPr id="109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111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2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3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10" name="TextBox 109"/>
              <p:cNvSpPr txBox="1"/>
              <p:nvPr/>
            </p:nvSpPr>
            <p:spPr bwMode="auto">
              <a:xfrm>
                <a:off x="1012698" y="5537670"/>
                <a:ext cx="1292240" cy="32398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sz="10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6-4</a:t>
                </a:r>
                <a:endParaRPr lang="ko-KR" altLang="en-US" sz="10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8" name="직사각형 107"/>
            <p:cNvSpPr/>
            <p:nvPr/>
          </p:nvSpPr>
          <p:spPr>
            <a:xfrm>
              <a:off x="2463247" y="4235134"/>
              <a:ext cx="1847922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IntelliJ</a:t>
              </a:r>
              <a:endParaRPr lang="ko-KR" altLang="en-US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5" name="그룹 115"/>
          <p:cNvGrpSpPr/>
          <p:nvPr/>
        </p:nvGrpSpPr>
        <p:grpSpPr>
          <a:xfrm>
            <a:off x="640686" y="3507854"/>
            <a:ext cx="4075330" cy="409746"/>
            <a:chOff x="1041764" y="4996274"/>
            <a:chExt cx="11978551" cy="690514"/>
          </a:xfrm>
        </p:grpSpPr>
        <p:sp>
          <p:nvSpPr>
            <p:cNvPr id="98" name="직사각형 97"/>
            <p:cNvSpPr/>
            <p:nvPr/>
          </p:nvSpPr>
          <p:spPr>
            <a:xfrm>
              <a:off x="1678231" y="5043459"/>
              <a:ext cx="11342084" cy="6009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99" name="그룹 117"/>
            <p:cNvGrpSpPr/>
            <p:nvPr/>
          </p:nvGrpSpPr>
          <p:grpSpPr>
            <a:xfrm>
              <a:off x="1041764" y="4996274"/>
              <a:ext cx="1334605" cy="690514"/>
              <a:chOff x="970333" y="6000903"/>
              <a:chExt cx="1334605" cy="512171"/>
            </a:xfrm>
          </p:grpSpPr>
          <p:grpSp>
            <p:nvGrpSpPr>
              <p:cNvPr id="101" name="그룹 77"/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103" name="모서리가 둥근 직사각형 69"/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4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5" name="자유형 28"/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02" name="TextBox 101"/>
              <p:cNvSpPr txBox="1"/>
              <p:nvPr/>
            </p:nvSpPr>
            <p:spPr bwMode="auto">
              <a:xfrm>
                <a:off x="970333" y="6094996"/>
                <a:ext cx="1334605" cy="32398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sz="10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6-5</a:t>
                </a:r>
                <a:endParaRPr lang="ko-KR" altLang="en-US" sz="10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0" name="직사각형 99"/>
            <p:cNvSpPr/>
            <p:nvPr/>
          </p:nvSpPr>
          <p:spPr>
            <a:xfrm>
              <a:off x="2463249" y="5096872"/>
              <a:ext cx="5188503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PostgreSQL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(9.4.4-3)</a:t>
              </a:r>
              <a:endParaRPr lang="ko-KR" altLang="en-US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38" name="그림 1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216" y="1816006"/>
            <a:ext cx="1840867" cy="979184"/>
          </a:xfrm>
          <a:prstGeom prst="rect">
            <a:avLst/>
          </a:prstGeom>
        </p:spPr>
      </p:pic>
      <p:pic>
        <p:nvPicPr>
          <p:cNvPr id="139" name="그림 1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6256" y="3016662"/>
            <a:ext cx="1356208" cy="1332373"/>
          </a:xfrm>
          <a:prstGeom prst="rect">
            <a:avLst/>
          </a:prstGeom>
        </p:spPr>
      </p:pic>
      <p:sp>
        <p:nvSpPr>
          <p:cNvPr id="140" name="직사각형 139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7DD9C5CB-A5E1-49CA-961B-7E4CD3612EF5}"/>
              </a:ext>
            </a:extLst>
          </p:cNvPr>
          <p:cNvGrpSpPr/>
          <p:nvPr/>
        </p:nvGrpSpPr>
        <p:grpSpPr>
          <a:xfrm>
            <a:off x="3563888" y="1426510"/>
            <a:ext cx="2418632" cy="2513392"/>
            <a:chOff x="3563888" y="1426510"/>
            <a:chExt cx="2418632" cy="251339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5433901-93A1-403E-A8A3-3D32CB1BC2E1}"/>
                </a:ext>
              </a:extLst>
            </p:cNvPr>
            <p:cNvSpPr txBox="1"/>
            <p:nvPr/>
          </p:nvSpPr>
          <p:spPr>
            <a:xfrm>
              <a:off x="3563888" y="1426510"/>
              <a:ext cx="2418632" cy="428628"/>
            </a:xfrm>
            <a:prstGeom prst="roundRect">
              <a:avLst/>
            </a:prstGeom>
            <a:solidFill>
              <a:srgbClr val="0070C0"/>
            </a:solidFill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ko-KR" altLang="en-US" sz="14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구동환경 </a:t>
              </a:r>
              <a:r>
                <a:rPr lang="en-US" altLang="ko-KR" sz="14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(JVM)</a:t>
              </a:r>
              <a:endParaRPr lang="ko-KR" altLang="en-US" sz="1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19ECC90-A130-404D-B5AA-711683EAE773}"/>
                </a:ext>
              </a:extLst>
            </p:cNvPr>
            <p:cNvSpPr txBox="1"/>
            <p:nvPr/>
          </p:nvSpPr>
          <p:spPr>
            <a:xfrm>
              <a:off x="3563888" y="1923678"/>
              <a:ext cx="2418632" cy="428628"/>
            </a:xfrm>
            <a:prstGeom prst="roundRect">
              <a:avLst/>
            </a:prstGeom>
            <a:solidFill>
              <a:srgbClr val="0070C0"/>
            </a:solidFill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ko-KR" altLang="en-US" sz="14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언어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F42423F-255D-4FF6-8930-E22EDAA70AD6}"/>
                </a:ext>
              </a:extLst>
            </p:cNvPr>
            <p:cNvSpPr txBox="1"/>
            <p:nvPr/>
          </p:nvSpPr>
          <p:spPr>
            <a:xfrm>
              <a:off x="3563888" y="2427734"/>
              <a:ext cx="2418632" cy="428628"/>
            </a:xfrm>
            <a:prstGeom prst="roundRect">
              <a:avLst/>
            </a:prstGeom>
            <a:solidFill>
              <a:srgbClr val="0070C0"/>
            </a:solidFill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ko-KR" altLang="en-US" sz="14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프레임워크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ADC0CB0-249C-4B9B-8DDD-CC2EE5B8343F}"/>
                </a:ext>
              </a:extLst>
            </p:cNvPr>
            <p:cNvSpPr txBox="1"/>
            <p:nvPr/>
          </p:nvSpPr>
          <p:spPr>
            <a:xfrm>
              <a:off x="3563888" y="3511274"/>
              <a:ext cx="2418632" cy="428628"/>
            </a:xfrm>
            <a:prstGeom prst="roundRect">
              <a:avLst/>
            </a:prstGeom>
            <a:solidFill>
              <a:srgbClr val="0070C0"/>
            </a:solidFill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ko-KR" altLang="en-US" sz="14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저장소 </a:t>
              </a:r>
              <a:r>
                <a:rPr lang="en-US" altLang="ko-KR" sz="14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 </a:t>
              </a:r>
              <a:r>
                <a:rPr lang="ko-KR" altLang="en-US" sz="14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선택사항 </a:t>
              </a:r>
              <a:r>
                <a:rPr lang="en-US" altLang="ko-KR" sz="14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  <a:endParaRPr lang="ko-KR" altLang="en-US" sz="1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C6AEB16-832C-4819-A983-1EE13828F3ED}"/>
                </a:ext>
              </a:extLst>
            </p:cNvPr>
            <p:cNvSpPr txBox="1"/>
            <p:nvPr/>
          </p:nvSpPr>
          <p:spPr>
            <a:xfrm>
              <a:off x="3563888" y="2931790"/>
              <a:ext cx="2418632" cy="428628"/>
            </a:xfrm>
            <a:prstGeom prst="roundRect">
              <a:avLst/>
            </a:prstGeom>
            <a:solidFill>
              <a:srgbClr val="0070C0"/>
            </a:solidFill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ko-KR" altLang="en-US" sz="1400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통합 개발환경</a:t>
              </a:r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1E22E2-4B73-4E2E-9A0B-69A67578E0E9}"/>
              </a:ext>
            </a:extLst>
          </p:cNvPr>
          <p:cNvSpPr/>
          <p:nvPr/>
        </p:nvSpPr>
        <p:spPr>
          <a:xfrm>
            <a:off x="655100" y="4095869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/>
              <a:t>JVM: Java virtual machine</a:t>
            </a:r>
          </a:p>
          <a:p>
            <a:r>
              <a:rPr lang="ko-KR" altLang="en-US" sz="1000" dirty="0"/>
              <a:t>플랫폼</a:t>
            </a:r>
            <a:r>
              <a:rPr lang="en-US" altLang="ko-KR" sz="1000" dirty="0"/>
              <a:t>: </a:t>
            </a:r>
            <a:r>
              <a:rPr lang="ko-KR" altLang="en-US" sz="1000" dirty="0"/>
              <a:t>소프트웨어가 실행되는 환경과 설정</a:t>
            </a:r>
            <a:endParaRPr lang="en-US" altLang="ko-KR" sz="1000" dirty="0"/>
          </a:p>
          <a:p>
            <a:r>
              <a:rPr lang="ko-KR" altLang="en-US" sz="1000" dirty="0"/>
              <a:t>프레임워크</a:t>
            </a:r>
            <a:r>
              <a:rPr lang="en-US" altLang="ko-KR" sz="1000" dirty="0"/>
              <a:t>:</a:t>
            </a:r>
            <a:r>
              <a:rPr lang="ko-KR" altLang="en-US" sz="1000" dirty="0"/>
              <a:t> 소프트웨어가 개발될 수 있는 뼈대</a:t>
            </a:r>
          </a:p>
        </p:txBody>
      </p:sp>
    </p:spTree>
    <p:extLst>
      <p:ext uri="{BB962C8B-B14F-4D97-AF65-F5344CB8AC3E}">
        <p14:creationId xmlns:p14="http://schemas.microsoft.com/office/powerpoint/2010/main" val="87052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6-1. JAVA</a:t>
            </a:r>
          </a:p>
        </p:txBody>
      </p:sp>
      <p:grpSp>
        <p:nvGrpSpPr>
          <p:cNvPr id="65" name="그룹 9"/>
          <p:cNvGrpSpPr>
            <a:grpSpLocks/>
          </p:cNvGrpSpPr>
          <p:nvPr/>
        </p:nvGrpSpPr>
        <p:grpSpPr bwMode="auto">
          <a:xfrm>
            <a:off x="301431" y="888990"/>
            <a:ext cx="8541138" cy="3987251"/>
            <a:chOff x="457654" y="1980431"/>
            <a:chExt cx="11521123" cy="5271167"/>
          </a:xfrm>
        </p:grpSpPr>
        <p:sp>
          <p:nvSpPr>
            <p:cNvPr id="66" name="모서리가 둥근 직사각형 65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6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8" name="직사각형 67"/>
            <p:cNvSpPr/>
            <p:nvPr/>
          </p:nvSpPr>
          <p:spPr>
            <a:xfrm>
              <a:off x="911746" y="2055249"/>
              <a:ext cx="139334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설치 방법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9" name="직사각형 68"/>
          <p:cNvSpPr/>
          <p:nvPr/>
        </p:nvSpPr>
        <p:spPr>
          <a:xfrm>
            <a:off x="483369" y="1347614"/>
            <a:ext cx="8091346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 dirty="0">
                <a:hlinkClick r:id="rId4"/>
              </a:rPr>
              <a:t>http://www.oracle.com/technetwork/java/javase/downloads/jdk8-downloads-2133151.html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5"/>
          <a:srcRect l="31166" t="53219" r="32074" b="11218"/>
          <a:stretch/>
        </p:blipFill>
        <p:spPr>
          <a:xfrm>
            <a:off x="483369" y="2250811"/>
            <a:ext cx="2576463" cy="160096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71" name="직사각형 70"/>
          <p:cNvSpPr/>
          <p:nvPr/>
        </p:nvSpPr>
        <p:spPr>
          <a:xfrm>
            <a:off x="483369" y="1851670"/>
            <a:ext cx="2576463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1. JDK </a:t>
            </a: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설치</a:t>
            </a:r>
            <a:endParaRPr lang="ko-KR" altLang="en-US" sz="14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9249" y="2237322"/>
            <a:ext cx="2576463" cy="687278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9249" y="3159820"/>
            <a:ext cx="2576463" cy="687279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483368" y="4104761"/>
            <a:ext cx="257646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indent="-72000">
              <a:buFont typeface="Arial" panose="020B0604020202020204" pitchFamily="34" charset="0"/>
              <a:buChar char="•"/>
            </a:pP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위치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4"/>
              </a:rPr>
              <a:t>Clic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 </a:t>
            </a:r>
          </a:p>
          <a:p>
            <a:pPr indent="-72000">
              <a:buFont typeface="Arial" panose="020B0604020202020204" pitchFamily="34" charset="0"/>
              <a:buChar char="•"/>
            </a:pP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운영체제 버전 확인 후 다운로드 후 설치</a:t>
            </a:r>
            <a:endParaRPr lang="en-US" altLang="ko-KR" sz="9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5" name="직사각형 74"/>
          <p:cNvSpPr/>
          <p:nvPr/>
        </p:nvSpPr>
        <p:spPr bwMode="auto">
          <a:xfrm>
            <a:off x="508569" y="3604895"/>
            <a:ext cx="2479256" cy="246881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229249" y="1853856"/>
            <a:ext cx="2576463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시스템 변수 설정</a:t>
            </a:r>
            <a:endParaRPr lang="ko-KR" altLang="en-US" sz="14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229248" y="4104762"/>
            <a:ext cx="257646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indent="-72000">
              <a:buFont typeface="Arial" panose="020B0604020202020204" pitchFamily="34" charset="0"/>
              <a:buChar char="•"/>
            </a:pP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위치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9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내컴퓨터</a:t>
            </a: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</a:t>
            </a: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속성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</a:t>
            </a: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고급 시스템 설정</a:t>
            </a:r>
            <a:endParaRPr lang="en-US" altLang="ko-KR" sz="9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72000">
              <a:buFont typeface="Arial" panose="020B0604020202020204" pitchFamily="34" charset="0"/>
              <a:buChar char="•"/>
            </a:pP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JAVA_HOME→  </a:t>
            </a:r>
            <a:r>
              <a:rPr lang="pt-BR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C:\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...</a:t>
            </a:r>
            <a:r>
              <a:rPr lang="pt-BR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\Java\jdk1.8.0_151</a:t>
            </a:r>
            <a:br>
              <a:rPr lang="pt-BR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pt-BR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Path</a:t>
            </a: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맨 뒤에 추가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→</a:t>
            </a:r>
            <a:r>
              <a:rPr lang="pt-BR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;%JAVA_HOME%\bin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5998253" y="1860157"/>
            <a:ext cx="2576463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테스트</a:t>
            </a:r>
            <a:endParaRPr lang="ko-KR" altLang="en-US" sz="14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998252" y="4104760"/>
            <a:ext cx="257646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indent="-72000">
              <a:buFont typeface="Arial" panose="020B0604020202020204" pitchFamily="34" charset="0"/>
              <a:buChar char="•"/>
            </a:pP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위치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CMD</a:t>
            </a: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창 실행</a:t>
            </a:r>
            <a:endParaRPr lang="en-US" altLang="ko-KR" sz="9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72000">
              <a:buFont typeface="Arial" panose="020B0604020202020204" pitchFamily="34" charset="0"/>
              <a:buChar char="•"/>
            </a:pP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java</a:t>
            </a: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–version</a:t>
            </a:r>
            <a:endParaRPr lang="pt-BR" altLang="ko-KR" sz="9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6744004-EC1E-4364-8D87-703236DDCA50}"/>
              </a:ext>
            </a:extLst>
          </p:cNvPr>
          <p:cNvSpPr txBox="1"/>
          <p:nvPr/>
        </p:nvSpPr>
        <p:spPr>
          <a:xfrm>
            <a:off x="3260480" y="989457"/>
            <a:ext cx="3168352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! </a:t>
            </a:r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사용자 변수와 시스템 변수 헷갈리지 말기</a:t>
            </a:r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!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5C03F68-6AEE-4A8C-85F0-1B3C908F61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8251" y="2229475"/>
            <a:ext cx="2576463" cy="77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32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6-2. Scala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  <p:grpSp>
        <p:nvGrpSpPr>
          <p:cNvPr id="22" name="그룹 9"/>
          <p:cNvGrpSpPr>
            <a:grpSpLocks/>
          </p:cNvGrpSpPr>
          <p:nvPr/>
        </p:nvGrpSpPr>
        <p:grpSpPr bwMode="auto">
          <a:xfrm>
            <a:off x="251520" y="771550"/>
            <a:ext cx="8541138" cy="3987251"/>
            <a:chOff x="457654" y="1980431"/>
            <a:chExt cx="11521123" cy="5271167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직사각형 24"/>
            <p:cNvSpPr/>
            <p:nvPr/>
          </p:nvSpPr>
          <p:spPr>
            <a:xfrm>
              <a:off x="911746" y="2055249"/>
              <a:ext cx="136307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설치 방법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483369" y="1851670"/>
            <a:ext cx="2576463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1. Scala </a:t>
            </a: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설치</a:t>
            </a:r>
            <a:endParaRPr lang="ko-KR" altLang="en-US" sz="14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83368" y="4104761"/>
            <a:ext cx="257646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indent="-72000">
              <a:buFont typeface="Arial" panose="020B0604020202020204" pitchFamily="34" charset="0"/>
              <a:buChar char="•"/>
            </a:pP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위치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4"/>
              </a:rPr>
              <a:t>Click</a:t>
            </a:r>
            <a:endParaRPr lang="en-US" altLang="ko-KR" sz="9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72000">
              <a:buFont typeface="Arial" panose="020B0604020202020204" pitchFamily="34" charset="0"/>
              <a:buChar char="•"/>
            </a:pP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다운로드 후 설치</a:t>
            </a:r>
            <a:endParaRPr lang="en-US" altLang="ko-KR" sz="9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229249" y="1853856"/>
            <a:ext cx="2576463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ko-KR" altLang="en-US" sz="1400" dirty="0" err="1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시스템변수</a:t>
            </a: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설정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29248" y="4104762"/>
            <a:ext cx="257646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indent="-72000">
              <a:buFont typeface="Arial" panose="020B0604020202020204" pitchFamily="34" charset="0"/>
              <a:buChar char="•"/>
            </a:pP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위치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9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내컴퓨터</a:t>
            </a: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</a:t>
            </a: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속성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</a:t>
            </a: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고급 시스템 설정</a:t>
            </a:r>
            <a:endParaRPr lang="en-US" altLang="ko-KR" sz="9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72000">
              <a:buFont typeface="Arial" panose="020B0604020202020204" pitchFamily="34" charset="0"/>
              <a:buChar char="•"/>
            </a:pP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9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Scala_HOME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</a:t>
            </a:r>
            <a:r>
              <a:rPr lang="pt-BR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C:\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...</a:t>
            </a:r>
            <a:r>
              <a:rPr lang="pt-BR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\scala\bin</a:t>
            </a:r>
            <a:br>
              <a:rPr lang="pt-BR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pt-BR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Path</a:t>
            </a: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맨 뒤에 추가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→</a:t>
            </a:r>
            <a:r>
              <a:rPr lang="pt-BR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;%SCALA_HOME%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5998253" y="1860157"/>
            <a:ext cx="2576463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테스트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998252" y="4104760"/>
            <a:ext cx="257646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indent="-72000">
              <a:buFont typeface="Arial" panose="020B0604020202020204" pitchFamily="34" charset="0"/>
              <a:buChar char="•"/>
            </a:pP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위치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CMD</a:t>
            </a: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창 실행</a:t>
            </a:r>
            <a:endParaRPr lang="en-US" altLang="ko-KR" sz="9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72000">
              <a:buFont typeface="Arial" panose="020B0604020202020204" pitchFamily="34" charset="0"/>
              <a:buChar char="•"/>
            </a:pP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9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scala</a:t>
            </a: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–version</a:t>
            </a:r>
            <a:endParaRPr lang="pt-BR" altLang="ko-KR" sz="9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83369" y="1347614"/>
            <a:ext cx="8091346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 dirty="0"/>
              <a:t>https://scala-lang.org/download/2.11.8.html</a:t>
            </a:r>
            <a:endParaRPr lang="ko-KR" altLang="en-US" dirty="0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1662" y="2240385"/>
            <a:ext cx="2584050" cy="668342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6411" y="3177398"/>
            <a:ext cx="2589301" cy="6697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FADEC7D-851C-44D8-9DC5-3956279B8D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6727" y="2248671"/>
            <a:ext cx="2593873" cy="7222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EF7F8A5-2540-4083-9B4A-03825E2165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609" y="2215680"/>
            <a:ext cx="2753122" cy="1369846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 bwMode="auto">
          <a:xfrm>
            <a:off x="389094" y="2486373"/>
            <a:ext cx="2670738" cy="246881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574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6-3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Spark (2.0.2)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  <p:grpSp>
        <p:nvGrpSpPr>
          <p:cNvPr id="20" name="그룹 9"/>
          <p:cNvGrpSpPr>
            <a:grpSpLocks/>
          </p:cNvGrpSpPr>
          <p:nvPr/>
        </p:nvGrpSpPr>
        <p:grpSpPr bwMode="auto">
          <a:xfrm>
            <a:off x="251520" y="771550"/>
            <a:ext cx="8541138" cy="3987251"/>
            <a:chOff x="457654" y="1980431"/>
            <a:chExt cx="11521123" cy="527116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0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" name="직사각형 40"/>
            <p:cNvSpPr/>
            <p:nvPr/>
          </p:nvSpPr>
          <p:spPr>
            <a:xfrm>
              <a:off x="911746" y="2055249"/>
              <a:ext cx="136307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설치 방법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483369" y="1851670"/>
            <a:ext cx="2576463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1. Spark </a:t>
            </a: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다운로드</a:t>
            </a:r>
            <a:r>
              <a:rPr lang="en-US" altLang="ko-KR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설치</a:t>
            </a:r>
            <a:endParaRPr lang="ko-KR" altLang="en-US" sz="14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83368" y="4104761"/>
            <a:ext cx="257646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indent="-72000">
              <a:buFont typeface="Arial" panose="020B0604020202020204" pitchFamily="34" charset="0"/>
              <a:buChar char="•"/>
            </a:pPr>
            <a:r>
              <a:rPr lang="ko-KR" altLang="en-US" sz="7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위치</a:t>
            </a:r>
            <a:r>
              <a:rPr lang="en-US" altLang="ko-KR" sz="7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700" b="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4"/>
              </a:rPr>
              <a:t>Click</a:t>
            </a:r>
            <a:endParaRPr lang="en-US" altLang="ko-KR" sz="7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72000">
              <a:buFont typeface="Arial" panose="020B0604020202020204" pitchFamily="34" charset="0"/>
              <a:buChar char="•"/>
            </a:pPr>
            <a:r>
              <a:rPr lang="ko-KR" altLang="en-US" sz="7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  <a:r>
              <a:rPr lang="en-US" altLang="ko-KR" sz="7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Spark 2.0.2 &amp; Pre-built 2.6 &amp; Download</a:t>
            </a:r>
            <a:br>
              <a:rPr lang="en-US" altLang="ko-KR" sz="7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7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* </a:t>
            </a:r>
            <a:r>
              <a:rPr lang="ko-KR" altLang="en-US" sz="7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폴더이름</a:t>
            </a:r>
            <a:r>
              <a:rPr lang="ko-KR" altLang="en-US" sz="7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변경</a:t>
            </a:r>
            <a:r>
              <a:rPr lang="en-US" altLang="ko-KR" sz="7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(c:\spark)</a:t>
            </a:r>
            <a:br>
              <a:rPr lang="en-US" altLang="ko-KR" sz="7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7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* (winutils.exe) </a:t>
            </a:r>
            <a:r>
              <a:rPr lang="ko-KR" altLang="en-US" sz="7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복사</a:t>
            </a:r>
            <a:r>
              <a:rPr lang="en-US" altLang="ko-KR" sz="7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→ c:/winutils/bin</a:t>
            </a:r>
            <a:r>
              <a:rPr lang="ko-KR" altLang="en-US" sz="7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br>
              <a:rPr lang="en-US" altLang="ko-KR" sz="7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7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* </a:t>
            </a:r>
            <a:r>
              <a:rPr lang="ko-KR" altLang="en-US" sz="7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폴더생성</a:t>
            </a:r>
            <a:r>
              <a:rPr lang="ko-KR" altLang="en-US" sz="7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d:/tmp/hive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3229249" y="1853856"/>
            <a:ext cx="2576463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ko-KR" altLang="en-US" sz="1400" dirty="0" err="1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시스템변수</a:t>
            </a: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설정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229248" y="4104762"/>
            <a:ext cx="257646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indent="-72000">
              <a:buFont typeface="Arial" panose="020B0604020202020204" pitchFamily="34" charset="0"/>
              <a:buChar char="•"/>
            </a:pPr>
            <a:r>
              <a:rPr lang="ko-KR" altLang="en-US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위치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8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내컴퓨터</a:t>
            </a:r>
            <a:r>
              <a:rPr lang="ko-KR" altLang="en-US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</a:t>
            </a:r>
            <a:r>
              <a:rPr lang="ko-KR" altLang="en-US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속성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</a:t>
            </a:r>
            <a:r>
              <a:rPr lang="ko-KR" altLang="en-US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고급 시스템 설정</a:t>
            </a:r>
            <a:endParaRPr lang="en-US" altLang="ko-KR" sz="8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72000">
              <a:buFont typeface="Arial" panose="020B0604020202020204" pitchFamily="34" charset="0"/>
              <a:buChar char="•"/>
            </a:pPr>
            <a:r>
              <a:rPr lang="ko-KR" altLang="en-US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SPARK_HOME→ </a:t>
            </a:r>
            <a:r>
              <a:rPr lang="pt-BR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C:\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...</a:t>
            </a:r>
            <a:r>
              <a:rPr lang="pt-BR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\spark\bin</a:t>
            </a:r>
            <a:br>
              <a:rPr lang="pt-BR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pt-BR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HADOOP_HOME 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</a:t>
            </a:r>
            <a:r>
              <a:rPr lang="pt-BR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C:\winutils</a:t>
            </a:r>
            <a:br>
              <a:rPr lang="pt-BR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pt-BR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Path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→     </a:t>
            </a:r>
            <a:b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</a:t>
            </a:r>
            <a:r>
              <a:rPr lang="pt-BR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;%SPARK_HOME%;%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HADOOP_HOME%\bin</a:t>
            </a:r>
            <a:endParaRPr lang="pt-BR" altLang="ko-KR" sz="8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998253" y="1860157"/>
            <a:ext cx="2576463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테스트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998252" y="4104760"/>
            <a:ext cx="257646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indent="-72000">
              <a:buFont typeface="Arial" panose="020B0604020202020204" pitchFamily="34" charset="0"/>
              <a:buChar char="•"/>
            </a:pPr>
            <a:r>
              <a:rPr lang="ko-KR" altLang="en-US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위치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CMD</a:t>
            </a:r>
            <a:r>
              <a:rPr lang="ko-KR" altLang="en-US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창 실행</a:t>
            </a:r>
            <a:endParaRPr lang="en-US" altLang="ko-KR" sz="8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72000">
              <a:buFont typeface="Arial" panose="020B0604020202020204" pitchFamily="34" charset="0"/>
              <a:buChar char="•"/>
            </a:pPr>
            <a:r>
              <a:rPr lang="ko-KR" altLang="en-US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winutils.exe </a:t>
            </a:r>
            <a:r>
              <a:rPr lang="en-US" altLang="ko-KR" sz="8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chmod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777 d:/tmp/hive</a:t>
            </a:r>
            <a:endParaRPr lang="pt-BR" altLang="ko-KR" sz="8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72000">
              <a:buFont typeface="Arial" panose="020B0604020202020204" pitchFamily="34" charset="0"/>
              <a:buChar char="•"/>
            </a:pPr>
            <a:r>
              <a:rPr lang="ko-KR" altLang="en-US" sz="8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폴더이동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→ c:/spark/bin</a:t>
            </a:r>
          </a:p>
          <a:p>
            <a:pPr indent="-72000">
              <a:buFont typeface="Arial" panose="020B0604020202020204" pitchFamily="34" charset="0"/>
              <a:buChar char="•"/>
            </a:pPr>
            <a:r>
              <a:rPr lang="ko-KR" altLang="en-US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실행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spark-shell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483369" y="1347614"/>
            <a:ext cx="8091346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 dirty="0">
                <a:hlinkClick r:id="rId4"/>
              </a:rPr>
              <a:t>https://spark.apache.org/downloads.html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5"/>
          <a:srcRect l="7475" t="10365" r="31100" b="33853"/>
          <a:stretch/>
        </p:blipFill>
        <p:spPr>
          <a:xfrm>
            <a:off x="493701" y="2240482"/>
            <a:ext cx="2566131" cy="16066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0" name="직사각형 49"/>
          <p:cNvSpPr/>
          <p:nvPr/>
        </p:nvSpPr>
        <p:spPr bwMode="auto">
          <a:xfrm>
            <a:off x="531972" y="3128962"/>
            <a:ext cx="2479256" cy="306883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9248" y="2242201"/>
            <a:ext cx="2576464" cy="524277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9249" y="3363837"/>
            <a:ext cx="2576464" cy="503325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2821" y="2812668"/>
            <a:ext cx="2592891" cy="47916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2BF3789-A50C-4332-9388-EF9CA81E2F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8253" y="2271743"/>
            <a:ext cx="2576462" cy="52427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AF2B658-81B3-4F7F-A029-AEC2C5101D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79470" y="2883389"/>
            <a:ext cx="2566130" cy="107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9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6-3. Spark (2.0.2)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  <p:grpSp>
        <p:nvGrpSpPr>
          <p:cNvPr id="23" name="그룹 9"/>
          <p:cNvGrpSpPr>
            <a:grpSpLocks/>
          </p:cNvGrpSpPr>
          <p:nvPr/>
        </p:nvGrpSpPr>
        <p:grpSpPr bwMode="auto">
          <a:xfrm>
            <a:off x="251520" y="771550"/>
            <a:ext cx="8541138" cy="3987251"/>
            <a:chOff x="457654" y="1980431"/>
            <a:chExt cx="11521123" cy="5271167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5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직사각형 26"/>
            <p:cNvSpPr/>
            <p:nvPr/>
          </p:nvSpPr>
          <p:spPr>
            <a:xfrm>
              <a:off x="911746" y="2055249"/>
              <a:ext cx="312317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DB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연계 라이브러리 설치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3851920" y="1982799"/>
            <a:ext cx="151676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Spark </a:t>
            </a:r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설치환경 구성 및 소개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83369" y="1851670"/>
            <a:ext cx="2576463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라이브러리 다운로드</a:t>
            </a:r>
            <a:endParaRPr lang="ko-KR" altLang="en-US" sz="14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3368" y="4104761"/>
            <a:ext cx="257646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indent="-72000">
              <a:buFont typeface="Arial" panose="020B0604020202020204" pitchFamily="34" charset="0"/>
              <a:buChar char="•"/>
            </a:pPr>
            <a:r>
              <a:rPr lang="ko-KR" altLang="en-US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위치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8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postgre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4"/>
              </a:rPr>
              <a:t>→ Click</a:t>
            </a:r>
            <a:r>
              <a:rPr lang="ko-KR" altLang="en-US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ojdbc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→ 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5"/>
              </a:rPr>
              <a:t>Click</a:t>
            </a:r>
            <a:endParaRPr lang="en-US" altLang="ko-KR" sz="8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72000">
              <a:buFont typeface="Arial" panose="020B0604020202020204" pitchFamily="34" charset="0"/>
              <a:buChar char="•"/>
            </a:pPr>
            <a:r>
              <a:rPr lang="ko-KR" altLang="en-US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1) </a:t>
            </a:r>
            <a:r>
              <a:rPr lang="ko-KR" altLang="en-US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드라이버 다운로드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(DB connection drivers)</a:t>
            </a:r>
            <a:b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2)  </a:t>
            </a:r>
            <a:r>
              <a:rPr lang="ko-KR" altLang="en-US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복사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c:/spark/jars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998252" y="4104760"/>
            <a:ext cx="257646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indent="-72000">
              <a:buFont typeface="Arial" panose="020B0604020202020204" pitchFamily="34" charset="0"/>
              <a:buChar char="•"/>
            </a:pPr>
            <a:r>
              <a:rPr lang="ko-KR" altLang="en-US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위치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CMD</a:t>
            </a:r>
            <a:r>
              <a:rPr lang="ko-KR" altLang="en-US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창 실행</a:t>
            </a:r>
            <a:endParaRPr lang="en-US" altLang="ko-KR" sz="8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72000">
              <a:buFont typeface="Arial" panose="020B0604020202020204" pitchFamily="34" charset="0"/>
              <a:buChar char="•"/>
            </a:pPr>
            <a:r>
              <a:rPr lang="ko-KR" altLang="en-US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이동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c:\spark/bin</a:t>
            </a:r>
          </a:p>
          <a:p>
            <a:pPr indent="-72000">
              <a:buFont typeface="Arial" panose="020B0604020202020204" pitchFamily="34" charset="0"/>
              <a:buChar char="•"/>
            </a:pPr>
            <a:r>
              <a:rPr lang="ko-KR" altLang="en-US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실행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spark-shell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476544" y="1270665"/>
            <a:ext cx="8091346" cy="47470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>
                <a:hlinkClick r:id="rId4"/>
              </a:rPr>
              <a:t>https://jdbc.postgresql.org/download.html</a:t>
            </a:r>
            <a:endParaRPr lang="en-US" altLang="ko-KR"/>
          </a:p>
          <a:p>
            <a:r>
              <a:rPr lang="en-US" altLang="ko-KR">
                <a:hlinkClick r:id="rId5"/>
              </a:rPr>
              <a:t>http://www.oracle.com/technetwork/database/features/jdbc/jdbc-drivers-12c-download-1958347.html</a:t>
            </a:r>
            <a:endParaRPr lang="en-US" altLang="ko-KR"/>
          </a:p>
          <a:p>
            <a:endParaRPr lang="ko-KR" altLang="en-US" dirty="0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6"/>
          <a:srcRect l="23982" t="42102" r="24905" b="34555"/>
          <a:stretch/>
        </p:blipFill>
        <p:spPr>
          <a:xfrm>
            <a:off x="483369" y="2239414"/>
            <a:ext cx="2576464" cy="6323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직사각형 36"/>
          <p:cNvSpPr/>
          <p:nvPr/>
        </p:nvSpPr>
        <p:spPr bwMode="auto">
          <a:xfrm>
            <a:off x="492543" y="2748169"/>
            <a:ext cx="1127129" cy="123587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7"/>
          <a:srcRect l="20843" t="10356" r="25155" b="34917"/>
          <a:stretch/>
        </p:blipFill>
        <p:spPr>
          <a:xfrm>
            <a:off x="483369" y="2936096"/>
            <a:ext cx="2576464" cy="9259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직사각형 38"/>
          <p:cNvSpPr/>
          <p:nvPr/>
        </p:nvSpPr>
        <p:spPr>
          <a:xfrm>
            <a:off x="5998253" y="1860157"/>
            <a:ext cx="2576463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테스트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DBA8013-9847-4ED4-A1D3-F42CE064E30B}"/>
              </a:ext>
            </a:extLst>
          </p:cNvPr>
          <p:cNvSpPr/>
          <p:nvPr/>
        </p:nvSpPr>
        <p:spPr>
          <a:xfrm>
            <a:off x="3229249" y="1853856"/>
            <a:ext cx="2576463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로그 설정</a:t>
            </a:r>
            <a:endParaRPr lang="ko-KR" altLang="en-US" sz="14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EA5AF3F-E507-41A2-8EFC-52FEB45D83CB}"/>
              </a:ext>
            </a:extLst>
          </p:cNvPr>
          <p:cNvSpPr txBox="1"/>
          <p:nvPr/>
        </p:nvSpPr>
        <p:spPr>
          <a:xfrm>
            <a:off x="3229248" y="4104762"/>
            <a:ext cx="257646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indent="-72000">
              <a:buFont typeface="Arial" panose="020B0604020202020204" pitchFamily="34" charset="0"/>
              <a:buChar char="•"/>
            </a:pPr>
            <a:r>
              <a:rPr lang="ko-KR" altLang="en-US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위치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C:\/Spark/Conf/log4j.properties.template</a:t>
            </a:r>
          </a:p>
          <a:p>
            <a:pPr indent="-72000">
              <a:buFont typeface="Arial" panose="020B0604020202020204" pitchFamily="34" charset="0"/>
              <a:buChar char="•"/>
            </a:pPr>
            <a:r>
              <a:rPr lang="ko-KR" altLang="en-US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1) </a:t>
            </a:r>
            <a:r>
              <a:rPr lang="ko-KR" altLang="en-US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변경 </a:t>
            </a:r>
            <a:r>
              <a:rPr lang="en-US" altLang="ko-KR" sz="8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rootCategory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INFO → WARN</a:t>
            </a:r>
            <a:b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</a:t>
            </a:r>
            <a:r>
              <a:rPr lang="ko-KR" altLang="en-US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파일이름변경 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log4j.properties</a:t>
            </a:r>
            <a:endParaRPr lang="pt-BR" altLang="ko-KR" sz="8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4CD52CED-11AC-4DF3-994C-896BD0A9B6F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678" t="33901" r="26437" b="9842"/>
          <a:stretch/>
        </p:blipFill>
        <p:spPr>
          <a:xfrm>
            <a:off x="3229248" y="2233477"/>
            <a:ext cx="2544535" cy="16285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E04445A-EE1C-47C1-85E3-AE82D69293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8586" y="2225644"/>
            <a:ext cx="2566130" cy="107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55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6-4. IntelliJ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  <p:grpSp>
        <p:nvGrpSpPr>
          <p:cNvPr id="18" name="그룹 9"/>
          <p:cNvGrpSpPr>
            <a:grpSpLocks/>
          </p:cNvGrpSpPr>
          <p:nvPr/>
        </p:nvGrpSpPr>
        <p:grpSpPr bwMode="auto">
          <a:xfrm>
            <a:off x="189024" y="794645"/>
            <a:ext cx="8541138" cy="3987251"/>
            <a:chOff x="457654" y="1980431"/>
            <a:chExt cx="11521123" cy="5271167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0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911746" y="2055249"/>
              <a:ext cx="457043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r>
                <a:rPr lang="en-US" altLang="ko-KR" sz="1600" dirty="0">
                  <a:hlinkClick r:id="rId4"/>
                </a:rPr>
                <a:t>https://www.jetbrains.com/idea/</a:t>
              </a:r>
              <a:endParaRPr lang="en-US" altLang="ko-KR" sz="1600" dirty="0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l="29522" b="4005"/>
          <a:stretch/>
        </p:blipFill>
        <p:spPr>
          <a:xfrm>
            <a:off x="429198" y="1498673"/>
            <a:ext cx="1790603" cy="12891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423" y="1464150"/>
            <a:ext cx="1648976" cy="13581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136" y="1489820"/>
            <a:ext cx="1656184" cy="13801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057" y="1464150"/>
            <a:ext cx="1764068" cy="14497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5" y="3118291"/>
            <a:ext cx="1708468" cy="14034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423" y="3118291"/>
            <a:ext cx="1697119" cy="13805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176" y="3118291"/>
            <a:ext cx="1672877" cy="13805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659" y="3101170"/>
            <a:ext cx="1689740" cy="6375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직사각형 43"/>
          <p:cNvSpPr/>
          <p:nvPr/>
        </p:nvSpPr>
        <p:spPr bwMode="auto">
          <a:xfrm>
            <a:off x="6312335" y="1851670"/>
            <a:ext cx="1139985" cy="882947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048F5A-2C33-43D7-9EEC-B4774CCFC3B2}"/>
              </a:ext>
            </a:extLst>
          </p:cNvPr>
          <p:cNvSpPr/>
          <p:nvPr/>
        </p:nvSpPr>
        <p:spPr bwMode="auto">
          <a:xfrm>
            <a:off x="4923954" y="3699457"/>
            <a:ext cx="1139985" cy="168437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79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6-4. IntelliJ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  <p:grpSp>
        <p:nvGrpSpPr>
          <p:cNvPr id="18" name="그룹 9"/>
          <p:cNvGrpSpPr>
            <a:grpSpLocks/>
          </p:cNvGrpSpPr>
          <p:nvPr/>
        </p:nvGrpSpPr>
        <p:grpSpPr bwMode="auto">
          <a:xfrm>
            <a:off x="189024" y="794645"/>
            <a:ext cx="8541138" cy="3987251"/>
            <a:chOff x="457654" y="1980431"/>
            <a:chExt cx="11521123" cy="5271167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r>
                <a:rPr lang="en-US" altLang="ko-KR" sz="1800" kern="0" spc="-68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1</a:t>
              </a:r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0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911746" y="2055249"/>
              <a:ext cx="219771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IntelliJ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환경 설정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89" y="1923678"/>
            <a:ext cx="1800000" cy="6791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728" y="1923678"/>
            <a:ext cx="1800000" cy="15470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467" y="1923678"/>
            <a:ext cx="1800000" cy="1441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7" y="1923678"/>
            <a:ext cx="1800000" cy="15336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814749" y="363431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기본설정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771755" y="3634317"/>
            <a:ext cx="1003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UI</a:t>
            </a:r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테마 설정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60285" y="3634317"/>
            <a:ext cx="1518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기본 플러그인 설정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585025" y="3634317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>
                <a:latin typeface="돋움" pitchFamily="50" charset="-127"/>
                <a:ea typeface="돋움" pitchFamily="50" charset="-127"/>
              </a:rPr>
              <a:t>특수 플러그인 설정</a:t>
            </a:r>
            <a:endParaRPr lang="en-US" altLang="ko-KR" b="0">
              <a:latin typeface="돋움" pitchFamily="50" charset="-127"/>
              <a:ea typeface="돋움" pitchFamily="50" charset="-127"/>
            </a:endParaRPr>
          </a:p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(* Scala install 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수행</a:t>
            </a:r>
            <a:r>
              <a:rPr lang="en-US" altLang="ko-KR" b="0">
                <a:latin typeface="돋움" pitchFamily="50" charset="-127"/>
                <a:ea typeface="돋움" pitchFamily="50" charset="-127"/>
              </a:rPr>
              <a:t>)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6444207" y="2161386"/>
            <a:ext cx="648074" cy="602351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7738517" y="3291830"/>
            <a:ext cx="505690" cy="165522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00192" y="2142800"/>
            <a:ext cx="144014" cy="21544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latin typeface="돋움" pitchFamily="50" charset="-127"/>
                <a:ea typeface="돋움" pitchFamily="50" charset="-127"/>
              </a:rPr>
              <a:t>1</a:t>
            </a:r>
            <a:endParaRPr lang="ko-KR" altLang="en-US" sz="80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85070" y="3266869"/>
            <a:ext cx="144014" cy="21544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latin typeface="돋움" pitchFamily="50" charset="-127"/>
                <a:ea typeface="돋움" pitchFamily="50" charset="-127"/>
              </a:rPr>
              <a:t>2</a:t>
            </a:r>
            <a:endParaRPr lang="ko-KR" altLang="en-US" sz="80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698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07504" y="32263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6-4. IntelliJ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871858" y="4986421"/>
            <a:ext cx="254268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빅 데이터 분석 플랫폼 이해 및 개발환경 설정</a:t>
            </a:r>
          </a:p>
        </p:txBody>
      </p:sp>
      <p:grpSp>
        <p:nvGrpSpPr>
          <p:cNvPr id="18" name="그룹 9"/>
          <p:cNvGrpSpPr>
            <a:grpSpLocks/>
          </p:cNvGrpSpPr>
          <p:nvPr/>
        </p:nvGrpSpPr>
        <p:grpSpPr bwMode="auto">
          <a:xfrm>
            <a:off x="189024" y="794645"/>
            <a:ext cx="8541138" cy="3987251"/>
            <a:chOff x="457654" y="1980431"/>
            <a:chExt cx="11521123" cy="5271167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20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911746" y="2055249"/>
              <a:ext cx="302293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</a:rPr>
                <a:t>Maven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</a:rPr>
                <a:t>프로젝트 생성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419622"/>
            <a:ext cx="4519018" cy="33019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말풍선: 모서리가 둥근 사각형 3"/>
          <p:cNvSpPr/>
          <p:nvPr/>
        </p:nvSpPr>
        <p:spPr bwMode="auto">
          <a:xfrm>
            <a:off x="5076056" y="1882677"/>
            <a:ext cx="2880320" cy="401041"/>
          </a:xfrm>
          <a:prstGeom prst="wedgeRoundRectCallout">
            <a:avLst>
              <a:gd name="adj1" fmla="val -54314"/>
              <a:gd name="adj2" fmla="val 237971"/>
              <a:gd name="adj3" fmla="val 16667"/>
            </a:avLst>
          </a:prstGeom>
          <a:solidFill>
            <a:schemeClr val="bg2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b="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Create new Project</a:t>
            </a:r>
            <a:endParaRPr kumimoji="1" lang="ko-KR" altLang="en-US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650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0" y="134575"/>
            <a:ext cx="6300192" cy="159654"/>
          </a:xfrm>
          <a:prstGeom prst="rect">
            <a:avLst/>
          </a:prstGeom>
          <a:gradFill flip="none" rotWithShape="1">
            <a:gsLst>
              <a:gs pos="0">
                <a:srgbClr val="588FD5"/>
              </a:gs>
              <a:gs pos="100000">
                <a:srgbClr val="55C9D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sp>
        <p:nvSpPr>
          <p:cNvPr id="61" name="평행 사변형 60"/>
          <p:cNvSpPr/>
          <p:nvPr/>
        </p:nvSpPr>
        <p:spPr>
          <a:xfrm>
            <a:off x="409675" y="134573"/>
            <a:ext cx="2295525" cy="159654"/>
          </a:xfrm>
          <a:prstGeom prst="parallelogram">
            <a:avLst>
              <a:gd name="adj" fmla="val 84408"/>
            </a:avLst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0" y="51470"/>
            <a:ext cx="6300192" cy="0"/>
          </a:xfrm>
          <a:prstGeom prst="line">
            <a:avLst/>
          </a:prstGeom>
          <a:ln>
            <a:solidFill>
              <a:srgbClr val="5099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4" y="-895834"/>
            <a:ext cx="4608975" cy="607823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94982" y="923228"/>
            <a:ext cx="2700930" cy="714704"/>
            <a:chOff x="3564911" y="823258"/>
            <a:chExt cx="2700930" cy="714704"/>
          </a:xfrm>
        </p:grpSpPr>
        <p:sp>
          <p:nvSpPr>
            <p:cNvPr id="15" name="직사각형 14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marL="0" marR="0" lvl="0" indent="0" algn="l" defTabSz="1042872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600" b="1" i="0" u="none" strike="noStrike" kern="1200" cap="none" spc="0" normalizeH="0" baseline="0" noProof="0" dirty="0">
                  <a:ln w="50800">
                    <a:solidFill>
                      <a:prstClr val="white"/>
                    </a:solidFill>
                  </a:ln>
                  <a:solidFill>
                    <a:srgbClr val="0F6287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kumimoji="1" lang="ko-KR" altLang="en-US" sz="3600" b="1" i="0" u="none" strike="noStrike" kern="1200" cap="none" spc="0" normalizeH="0" baseline="0" noProof="0" dirty="0">
                <a:ln w="50800">
                  <a:solidFill>
                    <a:prstClr val="white"/>
                  </a:solidFill>
                </a:ln>
                <a:solidFill>
                  <a:srgbClr val="0F6287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marL="0" marR="0" lvl="0" indent="0" algn="l" defTabSz="1042872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6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16CA1"/>
                      </a:gs>
                      <a:gs pos="50000">
                        <a:srgbClr val="30549C"/>
                      </a:gs>
                      <a:gs pos="49000">
                        <a:srgbClr val="016CA1"/>
                      </a:gs>
                      <a:gs pos="100000">
                        <a:srgbClr val="30549C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kumimoji="1" lang="ko-KR" altLang="en-US" sz="36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16CA1"/>
                    </a:gs>
                    <a:gs pos="50000">
                      <a:srgbClr val="30549C"/>
                    </a:gs>
                    <a:gs pos="49000">
                      <a:srgbClr val="016CA1"/>
                    </a:gs>
                    <a:gs pos="100000">
                      <a:srgbClr val="30549C"/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708747" y="2362973"/>
            <a:ext cx="5015381" cy="38488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63443" y="2332083"/>
            <a:ext cx="1909497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통계적 접근 </a:t>
            </a: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데모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08747" y="1842691"/>
            <a:ext cx="5015381" cy="38488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grpSp>
        <p:nvGrpSpPr>
          <p:cNvPr id="17" name="그룹 18"/>
          <p:cNvGrpSpPr>
            <a:grpSpLocks/>
          </p:cNvGrpSpPr>
          <p:nvPr/>
        </p:nvGrpSpPr>
        <p:grpSpPr bwMode="auto">
          <a:xfrm>
            <a:off x="680569" y="1817705"/>
            <a:ext cx="539750" cy="434852"/>
            <a:chOff x="1328347" y="2337753"/>
            <a:chExt cx="541775" cy="53502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64946" y="1812897"/>
            <a:ext cx="370911" cy="444469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marL="0" marR="0" lvl="0" indent="0" algn="ctr" defTabSz="1042872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1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23" name="그룹 36"/>
          <p:cNvGrpSpPr>
            <a:grpSpLocks/>
          </p:cNvGrpSpPr>
          <p:nvPr/>
        </p:nvGrpSpPr>
        <p:grpSpPr bwMode="auto">
          <a:xfrm>
            <a:off x="680569" y="2341216"/>
            <a:ext cx="539750" cy="434852"/>
            <a:chOff x="1328347" y="2337753"/>
            <a:chExt cx="541775" cy="535025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764946" y="2336644"/>
            <a:ext cx="370911" cy="444469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marL="0" marR="0" lvl="0" indent="0" algn="ctr" defTabSz="1042872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2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263443" y="1811801"/>
            <a:ext cx="1723549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 방법</a:t>
            </a:r>
          </a:p>
        </p:txBody>
      </p:sp>
    </p:spTree>
    <p:extLst>
      <p:ext uri="{BB962C8B-B14F-4D97-AF65-F5344CB8AC3E}">
        <p14:creationId xmlns:p14="http://schemas.microsoft.com/office/powerpoint/2010/main" val="420866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6-4. IntelliJ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  <p:grpSp>
        <p:nvGrpSpPr>
          <p:cNvPr id="18" name="그룹 9"/>
          <p:cNvGrpSpPr>
            <a:grpSpLocks/>
          </p:cNvGrpSpPr>
          <p:nvPr/>
        </p:nvGrpSpPr>
        <p:grpSpPr bwMode="auto">
          <a:xfrm>
            <a:off x="189024" y="794645"/>
            <a:ext cx="8541138" cy="3987251"/>
            <a:chOff x="457654" y="1980431"/>
            <a:chExt cx="11521123" cy="5271167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0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911746" y="2055249"/>
              <a:ext cx="275558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Maven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생성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48300"/>
            <a:ext cx="2468475" cy="31048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1882636" y="4553124"/>
            <a:ext cx="94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Scala </a:t>
            </a:r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설정</a:t>
            </a:r>
          </a:p>
        </p:txBody>
      </p:sp>
      <p:sp>
        <p:nvSpPr>
          <p:cNvPr id="22" name="직사각형 21"/>
          <p:cNvSpPr/>
          <p:nvPr/>
        </p:nvSpPr>
        <p:spPr bwMode="auto">
          <a:xfrm>
            <a:off x="1766963" y="2110733"/>
            <a:ext cx="1513667" cy="773940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27072" y="2788831"/>
            <a:ext cx="2085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dirty="0"/>
              <a:t>net.alchim31.maven</a:t>
            </a:r>
          </a:p>
          <a:p>
            <a:r>
              <a:rPr lang="en-US" altLang="ko-KR" b="0" dirty="0" err="1"/>
              <a:t>scala</a:t>
            </a:r>
            <a:r>
              <a:rPr lang="en-US" altLang="ko-KR" b="0" dirty="0"/>
              <a:t>-archetype-simple</a:t>
            </a:r>
          </a:p>
          <a:p>
            <a:r>
              <a:rPr lang="en-US" altLang="ko-KR" b="0" dirty="0"/>
              <a:t>1.6</a:t>
            </a:r>
            <a:endParaRPr lang="ko-KR" altLang="en-US" b="0" dirty="0"/>
          </a:p>
        </p:txBody>
      </p:sp>
      <p:sp>
        <p:nvSpPr>
          <p:cNvPr id="25" name="직사각형 24"/>
          <p:cNvSpPr/>
          <p:nvPr/>
        </p:nvSpPr>
        <p:spPr bwMode="auto">
          <a:xfrm>
            <a:off x="1766963" y="1801775"/>
            <a:ext cx="1745120" cy="150156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508907" y="2046714"/>
            <a:ext cx="1685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/>
              <a:t>체크버튼 활성화 후</a:t>
            </a:r>
            <a:endParaRPr lang="en-US" altLang="ko-KR" b="0"/>
          </a:p>
          <a:p>
            <a:r>
              <a:rPr lang="en-US" altLang="ko-KR" b="0"/>
              <a:t>“Add Archetype” </a:t>
            </a:r>
            <a:r>
              <a:rPr lang="ko-KR" altLang="en-US" b="0"/>
              <a:t>버튼</a:t>
            </a:r>
            <a:endParaRPr lang="en-US" altLang="ko-KR" b="0"/>
          </a:p>
          <a:p>
            <a:r>
              <a:rPr lang="ko-KR" altLang="en-US" b="0"/>
              <a:t>클릭</a:t>
            </a:r>
            <a:endParaRPr lang="en-US" altLang="ko-KR" b="0"/>
          </a:p>
        </p:txBody>
      </p:sp>
      <p:sp>
        <p:nvSpPr>
          <p:cNvPr id="29" name="직사각형 28"/>
          <p:cNvSpPr/>
          <p:nvPr/>
        </p:nvSpPr>
        <p:spPr bwMode="auto">
          <a:xfrm>
            <a:off x="2354080" y="4386013"/>
            <a:ext cx="384784" cy="167110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4529" y="1725813"/>
            <a:ext cx="2151853" cy="2438222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 bwMode="auto">
          <a:xfrm flipV="1">
            <a:off x="1766963" y="1551772"/>
            <a:ext cx="1745120" cy="201776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508907" y="1500021"/>
            <a:ext cx="1863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/>
              <a:t>“New” </a:t>
            </a:r>
            <a:r>
              <a:rPr lang="ko-KR" altLang="en-US" b="0" dirty="0"/>
              <a:t>버튼 </a:t>
            </a:r>
            <a:r>
              <a:rPr lang="ko-KR" altLang="en-US" b="0" dirty="0" err="1"/>
              <a:t>클릭후</a:t>
            </a:r>
            <a:endParaRPr lang="en-US" altLang="ko-KR" b="0" dirty="0"/>
          </a:p>
          <a:p>
            <a:r>
              <a:rPr lang="en-US" altLang="ko-KR" b="0" dirty="0"/>
              <a:t>JAVA JDK </a:t>
            </a:r>
            <a:r>
              <a:rPr lang="ko-KR" altLang="en-US" b="0" dirty="0" err="1"/>
              <a:t>설치폴더</a:t>
            </a:r>
            <a:r>
              <a:rPr lang="ko-KR" altLang="en-US" b="0" dirty="0"/>
              <a:t> 선택</a:t>
            </a:r>
            <a:endParaRPr lang="en-US" altLang="ko-KR" b="0" dirty="0"/>
          </a:p>
          <a:p>
            <a:endParaRPr lang="en-US" altLang="ko-KR" b="0" dirty="0"/>
          </a:p>
        </p:txBody>
      </p:sp>
      <p:sp>
        <p:nvSpPr>
          <p:cNvPr id="33" name="자유형 32"/>
          <p:cNvSpPr/>
          <p:nvPr/>
        </p:nvSpPr>
        <p:spPr bwMode="auto">
          <a:xfrm rot="5400000">
            <a:off x="5129152" y="1634390"/>
            <a:ext cx="757987" cy="592752"/>
          </a:xfrm>
          <a:custGeom>
            <a:avLst/>
            <a:gdLst>
              <a:gd name="connsiteX0" fmla="*/ 91440 w 3520440"/>
              <a:gd name="connsiteY0" fmla="*/ 464820 h 464820"/>
              <a:gd name="connsiteX1" fmla="*/ 3520440 w 3520440"/>
              <a:gd name="connsiteY1" fmla="*/ 0 h 464820"/>
              <a:gd name="connsiteX2" fmla="*/ 777240 w 3520440"/>
              <a:gd name="connsiteY2" fmla="*/ 0 h 464820"/>
              <a:gd name="connsiteX3" fmla="*/ 0 w 3520440"/>
              <a:gd name="connsiteY3" fmla="*/ 411480 h 464820"/>
              <a:gd name="connsiteX4" fmla="*/ 91440 w 3520440"/>
              <a:gd name="connsiteY4" fmla="*/ 464820 h 464820"/>
              <a:gd name="connsiteX0" fmla="*/ 91440 w 3518059"/>
              <a:gd name="connsiteY0" fmla="*/ 464820 h 464820"/>
              <a:gd name="connsiteX1" fmla="*/ 3518059 w 3518059"/>
              <a:gd name="connsiteY1" fmla="*/ 7144 h 464820"/>
              <a:gd name="connsiteX2" fmla="*/ 777240 w 3518059"/>
              <a:gd name="connsiteY2" fmla="*/ 0 h 464820"/>
              <a:gd name="connsiteX3" fmla="*/ 0 w 3518059"/>
              <a:gd name="connsiteY3" fmla="*/ 411480 h 464820"/>
              <a:gd name="connsiteX4" fmla="*/ 91440 w 3518059"/>
              <a:gd name="connsiteY4" fmla="*/ 464820 h 464820"/>
              <a:gd name="connsiteX0" fmla="*/ 145415 w 3518059"/>
              <a:gd name="connsiteY0" fmla="*/ 439420 h 439420"/>
              <a:gd name="connsiteX1" fmla="*/ 3518059 w 3518059"/>
              <a:gd name="connsiteY1" fmla="*/ 7144 h 439420"/>
              <a:gd name="connsiteX2" fmla="*/ 777240 w 3518059"/>
              <a:gd name="connsiteY2" fmla="*/ 0 h 439420"/>
              <a:gd name="connsiteX3" fmla="*/ 0 w 3518059"/>
              <a:gd name="connsiteY3" fmla="*/ 411480 h 439420"/>
              <a:gd name="connsiteX4" fmla="*/ 145415 w 3518059"/>
              <a:gd name="connsiteY4" fmla="*/ 439420 h 439420"/>
              <a:gd name="connsiteX0" fmla="*/ 88265 w 3518059"/>
              <a:gd name="connsiteY0" fmla="*/ 455295 h 455295"/>
              <a:gd name="connsiteX1" fmla="*/ 3518059 w 3518059"/>
              <a:gd name="connsiteY1" fmla="*/ 7144 h 455295"/>
              <a:gd name="connsiteX2" fmla="*/ 777240 w 3518059"/>
              <a:gd name="connsiteY2" fmla="*/ 0 h 455295"/>
              <a:gd name="connsiteX3" fmla="*/ 0 w 3518059"/>
              <a:gd name="connsiteY3" fmla="*/ 411480 h 455295"/>
              <a:gd name="connsiteX4" fmla="*/ 88265 w 3518059"/>
              <a:gd name="connsiteY4" fmla="*/ 455295 h 455295"/>
              <a:gd name="connsiteX0" fmla="*/ 53340 w 3518059"/>
              <a:gd name="connsiteY0" fmla="*/ 455295 h 455295"/>
              <a:gd name="connsiteX1" fmla="*/ 3518059 w 3518059"/>
              <a:gd name="connsiteY1" fmla="*/ 7144 h 455295"/>
              <a:gd name="connsiteX2" fmla="*/ 777240 w 3518059"/>
              <a:gd name="connsiteY2" fmla="*/ 0 h 455295"/>
              <a:gd name="connsiteX3" fmla="*/ 0 w 3518059"/>
              <a:gd name="connsiteY3" fmla="*/ 411480 h 455295"/>
              <a:gd name="connsiteX4" fmla="*/ 53340 w 3518059"/>
              <a:gd name="connsiteY4" fmla="*/ 455295 h 455295"/>
              <a:gd name="connsiteX0" fmla="*/ 81915 w 3518059"/>
              <a:gd name="connsiteY0" fmla="*/ 458470 h 458470"/>
              <a:gd name="connsiteX1" fmla="*/ 3518059 w 3518059"/>
              <a:gd name="connsiteY1" fmla="*/ 7144 h 458470"/>
              <a:gd name="connsiteX2" fmla="*/ 777240 w 3518059"/>
              <a:gd name="connsiteY2" fmla="*/ 0 h 458470"/>
              <a:gd name="connsiteX3" fmla="*/ 0 w 3518059"/>
              <a:gd name="connsiteY3" fmla="*/ 411480 h 458470"/>
              <a:gd name="connsiteX4" fmla="*/ 81915 w 3518059"/>
              <a:gd name="connsiteY4" fmla="*/ 458470 h 458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8059" h="458470">
                <a:moveTo>
                  <a:pt x="81915" y="458470"/>
                </a:moveTo>
                <a:lnTo>
                  <a:pt x="3518059" y="7144"/>
                </a:lnTo>
                <a:lnTo>
                  <a:pt x="777240" y="0"/>
                </a:lnTo>
                <a:lnTo>
                  <a:pt x="0" y="411480"/>
                </a:lnTo>
                <a:lnTo>
                  <a:pt x="81915" y="458470"/>
                </a:lnTo>
                <a:close/>
              </a:path>
            </a:pathLst>
          </a:custGeom>
          <a:gradFill flip="none" rotWithShape="1">
            <a:gsLst>
              <a:gs pos="0">
                <a:srgbClr val="0070C0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89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indent="-228600" algn="ctr"/>
            <a:endParaRPr lang="ko-KR" altLang="en-US" sz="1000" b="0" dirty="0">
              <a:solidFill>
                <a:schemeClr val="tx1">
                  <a:lumMod val="75000"/>
                </a:schemeClr>
              </a:solidFill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3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6-4. IntelliJ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  <p:grpSp>
        <p:nvGrpSpPr>
          <p:cNvPr id="18" name="그룹 9"/>
          <p:cNvGrpSpPr>
            <a:grpSpLocks/>
          </p:cNvGrpSpPr>
          <p:nvPr/>
        </p:nvGrpSpPr>
        <p:grpSpPr bwMode="auto">
          <a:xfrm>
            <a:off x="189024" y="794645"/>
            <a:ext cx="8541138" cy="3987251"/>
            <a:chOff x="457654" y="1980431"/>
            <a:chExt cx="11521123" cy="5271167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0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911746" y="2055249"/>
              <a:ext cx="275558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Maven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생성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268" y="1386864"/>
            <a:ext cx="2318844" cy="30202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683568" y="4441517"/>
            <a:ext cx="1518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프로젝트 속성 설정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67895" y="4431784"/>
            <a:ext cx="851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설정 확인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020272" y="4423348"/>
            <a:ext cx="851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설정 완료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482" y="1412875"/>
            <a:ext cx="2653329" cy="24456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0400" y="1412875"/>
            <a:ext cx="2552975" cy="23531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525663" y="2006702"/>
            <a:ext cx="19768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 dirty="0" err="1"/>
              <a:t>com.haiteam</a:t>
            </a:r>
            <a:endParaRPr lang="en-US" altLang="ko-KR" sz="1400" b="0" dirty="0"/>
          </a:p>
          <a:p>
            <a:r>
              <a:rPr lang="en-US" altLang="ko-KR" sz="1400" b="0" dirty="0" err="1"/>
              <a:t>haiteamMavenProject</a:t>
            </a:r>
            <a:endParaRPr lang="en-US" altLang="ko-KR" sz="1400" b="0" dirty="0"/>
          </a:p>
          <a:p>
            <a:r>
              <a:rPr lang="en-US" altLang="ko-KR" sz="1400" b="0" dirty="0"/>
              <a:t>1.0</a:t>
            </a:r>
            <a:endParaRPr lang="ko-KR" alt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400232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6-4. IntelliJ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  <p:grpSp>
        <p:nvGrpSpPr>
          <p:cNvPr id="18" name="그룹 9"/>
          <p:cNvGrpSpPr>
            <a:grpSpLocks/>
          </p:cNvGrpSpPr>
          <p:nvPr/>
        </p:nvGrpSpPr>
        <p:grpSpPr bwMode="auto">
          <a:xfrm>
            <a:off x="189024" y="794645"/>
            <a:ext cx="8541138" cy="3987251"/>
            <a:chOff x="457654" y="1980431"/>
            <a:chExt cx="11521123" cy="5271167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0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911746" y="2055249"/>
              <a:ext cx="275558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Maven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생성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96" y="1309579"/>
            <a:ext cx="4824536" cy="3424286"/>
          </a:xfrm>
          <a:prstGeom prst="rect">
            <a:avLst/>
          </a:prstGeom>
        </p:spPr>
      </p:pic>
      <p:sp>
        <p:nvSpPr>
          <p:cNvPr id="16" name="말풍선: 모서리가 둥근 사각형 15"/>
          <p:cNvSpPr/>
          <p:nvPr/>
        </p:nvSpPr>
        <p:spPr bwMode="auto">
          <a:xfrm>
            <a:off x="5580112" y="2211710"/>
            <a:ext cx="2880320" cy="720080"/>
          </a:xfrm>
          <a:prstGeom prst="wedgeRoundRectCallout">
            <a:avLst>
              <a:gd name="adj1" fmla="val -44309"/>
              <a:gd name="adj2" fmla="val 291026"/>
              <a:gd name="adj3" fmla="val 16667"/>
            </a:avLst>
          </a:prstGeom>
          <a:solidFill>
            <a:schemeClr val="bg2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Enable auto import </a:t>
            </a:r>
            <a:r>
              <a:rPr lang="ko-KR" altLang="en-US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체크 및</a:t>
            </a:r>
            <a:endParaRPr lang="en-US" altLang="ko-KR" b="0" dirty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Processes</a:t>
            </a:r>
            <a:r>
              <a:rPr lang="ko-KR" altLang="en-US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 </a:t>
            </a:r>
            <a:r>
              <a:rPr lang="en-US" altLang="ko-KR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running</a:t>
            </a:r>
            <a:r>
              <a:rPr lang="ko-KR" altLang="en-US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 이 끝날 때까지 </a:t>
            </a:r>
            <a:endParaRPr lang="en-US" altLang="ko-KR" b="0" dirty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b="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잠시 기다린다</a:t>
            </a:r>
            <a:r>
              <a:rPr kumimoji="1" lang="en-US" altLang="ko-KR" b="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. </a:t>
            </a:r>
            <a:r>
              <a:rPr kumimoji="1" lang="ko-KR" altLang="en-US" b="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약</a:t>
            </a:r>
            <a:r>
              <a:rPr kumimoji="1" lang="en-US" altLang="ko-KR" b="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5~10</a:t>
            </a:r>
            <a:r>
              <a:rPr kumimoji="1" lang="ko-KR" altLang="en-US" b="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분</a:t>
            </a:r>
          </a:p>
        </p:txBody>
      </p:sp>
    </p:spTree>
    <p:extLst>
      <p:ext uri="{BB962C8B-B14F-4D97-AF65-F5344CB8AC3E}">
        <p14:creationId xmlns:p14="http://schemas.microsoft.com/office/powerpoint/2010/main" val="24870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6-4. IntelliJ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  <p:grpSp>
        <p:nvGrpSpPr>
          <p:cNvPr id="18" name="그룹 9"/>
          <p:cNvGrpSpPr>
            <a:grpSpLocks/>
          </p:cNvGrpSpPr>
          <p:nvPr/>
        </p:nvGrpSpPr>
        <p:grpSpPr bwMode="auto">
          <a:xfrm>
            <a:off x="189024" y="794645"/>
            <a:ext cx="8541138" cy="3987251"/>
            <a:chOff x="457654" y="1980431"/>
            <a:chExt cx="11521123" cy="5271167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0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911746" y="2055249"/>
              <a:ext cx="278586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Maven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설정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8306" y="1533284"/>
            <a:ext cx="5832648" cy="312897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직사각형 10"/>
          <p:cNvSpPr/>
          <p:nvPr/>
        </p:nvSpPr>
        <p:spPr bwMode="auto">
          <a:xfrm>
            <a:off x="1547664" y="1779662"/>
            <a:ext cx="1043285" cy="936104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2" name="말풍선: 모서리가 둥근 사각형 11"/>
          <p:cNvSpPr/>
          <p:nvPr/>
        </p:nvSpPr>
        <p:spPr bwMode="auto">
          <a:xfrm>
            <a:off x="4572000" y="2247714"/>
            <a:ext cx="3960440" cy="900100"/>
          </a:xfrm>
          <a:prstGeom prst="wedgeRoundRectCallout">
            <a:avLst>
              <a:gd name="adj1" fmla="val -135123"/>
              <a:gd name="adj2" fmla="val -36829"/>
              <a:gd name="adj3" fmla="val 16667"/>
            </a:avLst>
          </a:prstGeom>
          <a:solidFill>
            <a:schemeClr val="bg2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좌측 </a:t>
            </a:r>
            <a:r>
              <a:rPr lang="en-US" altLang="ko-KR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Project </a:t>
            </a:r>
            <a:r>
              <a:rPr lang="ko-KR" altLang="en-US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이름 클릭 후</a:t>
            </a:r>
            <a:endParaRPr lang="en-US" altLang="ko-KR" b="0" dirty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b="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Pom.</a:t>
            </a:r>
            <a:r>
              <a:rPr lang="en-US" altLang="ko-KR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xml</a:t>
            </a:r>
            <a:r>
              <a:rPr lang="ko-KR" altLang="en-US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 파일을 연다</a:t>
            </a:r>
            <a:endParaRPr lang="en-US" altLang="ko-KR" b="0" dirty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b="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(</a:t>
            </a:r>
            <a:r>
              <a:rPr kumimoji="1" lang="en-US" altLang="ko-KR" b="0" i="0" u="none" strike="noStrike" cap="none" normalizeH="0" dirty="0" err="1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pom</a:t>
            </a:r>
            <a:r>
              <a:rPr kumimoji="1" lang="ko-KR" altLang="en-US" b="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내에 해당 프로젝트 라이브러리 및</a:t>
            </a:r>
            <a:endParaRPr kumimoji="1" lang="en-US" altLang="ko-KR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플러그인을 설정 가능하다</a:t>
            </a:r>
            <a:r>
              <a:rPr lang="en-US" altLang="ko-KR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)</a:t>
            </a:r>
            <a:endParaRPr kumimoji="1" lang="ko-KR" altLang="en-US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578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6-4. IntelliJ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  <p:grpSp>
        <p:nvGrpSpPr>
          <p:cNvPr id="18" name="그룹 9"/>
          <p:cNvGrpSpPr>
            <a:grpSpLocks/>
          </p:cNvGrpSpPr>
          <p:nvPr/>
        </p:nvGrpSpPr>
        <p:grpSpPr bwMode="auto">
          <a:xfrm>
            <a:off x="189024" y="794645"/>
            <a:ext cx="8541138" cy="3987251"/>
            <a:chOff x="457654" y="1980431"/>
            <a:chExt cx="11521123" cy="5271167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0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911746" y="2055249"/>
              <a:ext cx="448758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IntelliJ Maven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설정 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(Test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코드삭제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964296" y="4475896"/>
            <a:ext cx="11785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0" dirty="0"/>
              <a:t>pom.xml </a:t>
            </a:r>
            <a:r>
              <a:rPr lang="ko-KR" altLang="en-US" b="0" dirty="0"/>
              <a:t>열기</a:t>
            </a:r>
            <a:endParaRPr lang="en-US" altLang="ko-KR" b="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64" t="669" r="55905" b="4932"/>
          <a:stretch/>
        </p:blipFill>
        <p:spPr>
          <a:xfrm>
            <a:off x="321747" y="1400046"/>
            <a:ext cx="2651706" cy="31159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3143524" y="1347614"/>
            <a:ext cx="3007554" cy="213904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&lt;!-- 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Test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--&gt;</a:t>
            </a:r>
            <a:b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&lt;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dependency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b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&lt;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groupId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r>
              <a:rPr kumimoji="0" lang="ko-KR" altLang="ko-KR" sz="700" b="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junit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&lt;/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groupId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b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&lt;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artifactId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r>
              <a:rPr kumimoji="0" lang="ko-KR" altLang="ko-KR" sz="700" b="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junit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&lt;/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artifactId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b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&lt;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version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&gt;4.11&lt;/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version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b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&lt;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scope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r>
              <a:rPr kumimoji="0" lang="ko-KR" altLang="ko-KR" sz="700" b="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test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&lt;/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scope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b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&lt;/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dependency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b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&lt;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dependency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b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&lt;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groupId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&gt;org.specs2&lt;/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groupId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b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&lt;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artifactId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&gt;specs2-core_${</a:t>
            </a:r>
            <a:r>
              <a:rPr kumimoji="0" lang="ko-KR" altLang="ko-KR" sz="700" b="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scala.compat.version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}&lt;/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artifactId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b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&lt;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version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&gt;2.4.16&lt;/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version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b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&lt;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scope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r>
              <a:rPr kumimoji="0" lang="ko-KR" altLang="ko-KR" sz="700" b="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test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&lt;/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scope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b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&lt;/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dependency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b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&lt;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dependency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b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&lt;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groupId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r>
              <a:rPr kumimoji="0" lang="ko-KR" altLang="ko-KR" sz="700" b="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org.scalatest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&lt;/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groupId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b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&lt;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artifactId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r>
              <a:rPr kumimoji="0" lang="ko-KR" altLang="ko-KR" sz="700" b="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scalatest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_${</a:t>
            </a:r>
            <a:r>
              <a:rPr kumimoji="0" lang="ko-KR" altLang="ko-KR" sz="700" b="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scala.compat.version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}&lt;/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artifactId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b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&lt;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version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&gt;2.2.4&lt;/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version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b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&lt;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scope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r>
              <a:rPr kumimoji="0" lang="ko-KR" altLang="ko-KR" sz="700" b="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test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&lt;/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scope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b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&lt;/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dependency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endParaRPr kumimoji="0" lang="ko-KR" altLang="ko-KR" sz="7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43523" y="3579862"/>
            <a:ext cx="3007554" cy="2000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&lt;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testSourceDirectory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r>
              <a:rPr kumimoji="0" lang="ko-KR" altLang="ko-KR" sz="700" b="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src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kumimoji="0" lang="ko-KR" altLang="ko-KR" sz="700" b="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test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kumimoji="0" lang="ko-KR" altLang="ko-KR" sz="700" b="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scala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&lt;/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testSourceDirectory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endParaRPr kumimoji="0" lang="ko-KR" altLang="ko-KR" sz="7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143523" y="3867894"/>
            <a:ext cx="3007554" cy="2000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&lt;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goal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r>
              <a:rPr kumimoji="0" lang="ko-KR" altLang="ko-KR" sz="700" b="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testCompile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&lt;/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goal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endParaRPr kumimoji="0" lang="ko-KR" altLang="ko-KR" sz="7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143523" y="4100468"/>
            <a:ext cx="2981166" cy="41549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&lt;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arg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&gt;-</a:t>
            </a:r>
            <a:r>
              <a:rPr kumimoji="0" lang="ko-KR" altLang="ko-KR" sz="700" b="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make:transitive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&lt;/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arg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b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&lt;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arg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&gt;-</a:t>
            </a:r>
            <a:r>
              <a:rPr kumimoji="0" lang="ko-KR" altLang="ko-KR" sz="700" b="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dependencyfile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&lt;/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arg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b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&lt;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arg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&gt;${</a:t>
            </a:r>
            <a:r>
              <a:rPr kumimoji="0" lang="ko-KR" altLang="ko-KR" sz="700" b="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project.build.directory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}/.</a:t>
            </a:r>
            <a:r>
              <a:rPr kumimoji="0" lang="ko-KR" altLang="ko-KR" sz="700" b="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scala_dependencies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&lt;/</a:t>
            </a:r>
            <a:r>
              <a:rPr kumimoji="0" lang="ko-KR" altLang="ko-KR" sz="7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arg</a:t>
            </a:r>
            <a:r>
              <a:rPr kumimoji="0" lang="ko-KR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endParaRPr kumimoji="0" lang="ko-KR" altLang="ko-KR" sz="7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5"/>
          <a:srcRect l="-6" t="8000" r="85831" b="35300"/>
          <a:stretch/>
        </p:blipFill>
        <p:spPr>
          <a:xfrm>
            <a:off x="6516216" y="1967079"/>
            <a:ext cx="1895674" cy="21326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TextBox 38"/>
          <p:cNvSpPr txBox="1"/>
          <p:nvPr/>
        </p:nvSpPr>
        <p:spPr>
          <a:xfrm>
            <a:off x="3909759" y="4486443"/>
            <a:ext cx="1515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0" dirty="0"/>
              <a:t>Test </a:t>
            </a:r>
            <a:r>
              <a:rPr lang="ko-KR" altLang="en-US" b="0" dirty="0" err="1"/>
              <a:t>설정코드</a:t>
            </a:r>
            <a:r>
              <a:rPr lang="ko-KR" altLang="en-US" b="0" dirty="0"/>
              <a:t> 삭제</a:t>
            </a:r>
            <a:endParaRPr lang="en-US" altLang="ko-KR" b="0" dirty="0"/>
          </a:p>
        </p:txBody>
      </p:sp>
      <p:sp>
        <p:nvSpPr>
          <p:cNvPr id="40" name="TextBox 39"/>
          <p:cNvSpPr txBox="1"/>
          <p:nvPr/>
        </p:nvSpPr>
        <p:spPr>
          <a:xfrm>
            <a:off x="6954517" y="4467982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0"/>
              <a:t>Test </a:t>
            </a:r>
            <a:r>
              <a:rPr lang="ko-KR" altLang="en-US" b="0"/>
              <a:t>코드 삭제</a:t>
            </a:r>
            <a:endParaRPr lang="en-US" altLang="ko-KR" b="0"/>
          </a:p>
        </p:txBody>
      </p:sp>
    </p:spTree>
    <p:extLst>
      <p:ext uri="{BB962C8B-B14F-4D97-AF65-F5344CB8AC3E}">
        <p14:creationId xmlns:p14="http://schemas.microsoft.com/office/powerpoint/2010/main" val="181345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6-4. IntelliJ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  <p:grpSp>
        <p:nvGrpSpPr>
          <p:cNvPr id="18" name="그룹 9"/>
          <p:cNvGrpSpPr>
            <a:grpSpLocks/>
          </p:cNvGrpSpPr>
          <p:nvPr/>
        </p:nvGrpSpPr>
        <p:grpSpPr bwMode="auto">
          <a:xfrm>
            <a:off x="189024" y="794645"/>
            <a:ext cx="8541138" cy="3987251"/>
            <a:chOff x="457654" y="1980431"/>
            <a:chExt cx="11521123" cy="5271167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0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911746" y="2055249"/>
              <a:ext cx="571792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IntelliJ Maven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설정 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60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실행코드용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플러그인 추가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048454" y="4475896"/>
            <a:ext cx="10102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0">
                <a:latin typeface="돋움" pitchFamily="50" charset="-127"/>
                <a:ea typeface="돋움" pitchFamily="50" charset="-127"/>
              </a:rPr>
              <a:t>pom.xml </a:t>
            </a:r>
            <a:r>
              <a:rPr lang="ko-KR" altLang="en-US" sz="1000" b="0">
                <a:latin typeface="돋움" pitchFamily="50" charset="-127"/>
                <a:ea typeface="돋움" pitchFamily="50" charset="-127"/>
              </a:rPr>
              <a:t>열기</a:t>
            </a:r>
            <a:endParaRPr lang="en-US" altLang="ko-KR" sz="1000" b="0"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64" t="669" r="55905" b="4932"/>
          <a:stretch/>
        </p:blipFill>
        <p:spPr>
          <a:xfrm>
            <a:off x="321747" y="1400046"/>
            <a:ext cx="2651706" cy="31159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3059832" y="1472644"/>
            <a:ext cx="2749762" cy="30008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 eaLnBrk="0" latinLnBrk="0" hangingPunct="0"/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&lt;plugin&gt;</a:t>
            </a:r>
          </a:p>
          <a:p>
            <a:pPr lvl="0" eaLnBrk="0" latinLnBrk="0" hangingPunct="0"/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      &lt;</a:t>
            </a:r>
            <a:r>
              <a:rPr kumimoji="0" lang="en-US" altLang="ko-KR" sz="700" b="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groupId</a:t>
            </a:r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r>
              <a:rPr kumimoji="0" lang="en-US" altLang="ko-KR" sz="700" b="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org.apache.maven.plugins</a:t>
            </a:r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&lt;/</a:t>
            </a:r>
            <a:r>
              <a:rPr kumimoji="0" lang="en-US" altLang="ko-KR" sz="700" b="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groupId</a:t>
            </a:r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</a:p>
          <a:p>
            <a:pPr lvl="0" eaLnBrk="0" latinLnBrk="0" hangingPunct="0"/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      &lt;</a:t>
            </a:r>
            <a:r>
              <a:rPr kumimoji="0" lang="en-US" altLang="ko-KR" sz="700" b="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artifactId</a:t>
            </a:r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&gt;maven-shade-plugin&lt;/</a:t>
            </a:r>
            <a:r>
              <a:rPr kumimoji="0" lang="en-US" altLang="ko-KR" sz="700" b="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artifactId</a:t>
            </a:r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</a:p>
          <a:p>
            <a:pPr lvl="0" eaLnBrk="0" latinLnBrk="0" hangingPunct="0"/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      &lt;version&gt;3.0.0&lt;/version&gt;</a:t>
            </a:r>
          </a:p>
          <a:p>
            <a:pPr lvl="0" eaLnBrk="0" latinLnBrk="0" hangingPunct="0"/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      &lt;executions&gt;</a:t>
            </a:r>
          </a:p>
          <a:p>
            <a:pPr lvl="0" eaLnBrk="0" latinLnBrk="0" hangingPunct="0"/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        &lt;execution&gt;</a:t>
            </a:r>
          </a:p>
          <a:p>
            <a:pPr lvl="0" eaLnBrk="0" latinLnBrk="0" hangingPunct="0"/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          &lt;phase&gt;package&lt;/phase&gt;</a:t>
            </a:r>
          </a:p>
          <a:p>
            <a:pPr lvl="0" eaLnBrk="0" latinLnBrk="0" hangingPunct="0"/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          &lt;goals&gt;</a:t>
            </a:r>
          </a:p>
          <a:p>
            <a:pPr lvl="0" eaLnBrk="0" latinLnBrk="0" hangingPunct="0"/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            &lt;goal&gt;shade&lt;/goal&gt;</a:t>
            </a:r>
          </a:p>
          <a:p>
            <a:pPr lvl="0" eaLnBrk="0" latinLnBrk="0" hangingPunct="0"/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          &lt;/goals&gt;</a:t>
            </a:r>
          </a:p>
          <a:p>
            <a:pPr lvl="0" eaLnBrk="0" latinLnBrk="0" hangingPunct="0"/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        &lt;/execution&gt;</a:t>
            </a:r>
          </a:p>
          <a:p>
            <a:pPr lvl="0" eaLnBrk="0" latinLnBrk="0" hangingPunct="0"/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      &lt;/executions&gt;</a:t>
            </a:r>
          </a:p>
          <a:p>
            <a:pPr lvl="0" eaLnBrk="0" latinLnBrk="0" hangingPunct="0"/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      &lt;configuration&gt;</a:t>
            </a:r>
          </a:p>
          <a:p>
            <a:pPr lvl="0" eaLnBrk="0" latinLnBrk="0" hangingPunct="0"/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        &lt;filters&gt;</a:t>
            </a:r>
          </a:p>
          <a:p>
            <a:pPr lvl="0" eaLnBrk="0" latinLnBrk="0" hangingPunct="0"/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          &lt;filter&gt;</a:t>
            </a:r>
          </a:p>
          <a:p>
            <a:pPr lvl="0" eaLnBrk="0" latinLnBrk="0" hangingPunct="0"/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            &lt;artifact&gt;*.*&lt;/artifact&gt;</a:t>
            </a:r>
          </a:p>
          <a:p>
            <a:pPr lvl="0" eaLnBrk="0" latinLnBrk="0" hangingPunct="0"/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            &lt;excludes&gt;</a:t>
            </a:r>
          </a:p>
          <a:p>
            <a:pPr lvl="0" eaLnBrk="0" latinLnBrk="0" hangingPunct="0"/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              &lt;exclude&gt;META-INF/*.SF&lt;/exclude&gt;</a:t>
            </a:r>
          </a:p>
          <a:p>
            <a:pPr lvl="0" eaLnBrk="0" latinLnBrk="0" hangingPunct="0"/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              &lt;exclude&gt;META-INF/*.DSA&lt;/exclude&gt;</a:t>
            </a:r>
          </a:p>
          <a:p>
            <a:pPr lvl="0" eaLnBrk="0" latinLnBrk="0" hangingPunct="0"/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              &lt;exclude&gt;META-INF/*.RSA&lt;/exclude&gt;</a:t>
            </a:r>
          </a:p>
          <a:p>
            <a:pPr lvl="0" eaLnBrk="0" latinLnBrk="0" hangingPunct="0"/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            &lt;/excludes&gt;</a:t>
            </a:r>
          </a:p>
          <a:p>
            <a:pPr lvl="0" eaLnBrk="0" latinLnBrk="0" hangingPunct="0"/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          &lt;/filter&gt;</a:t>
            </a:r>
          </a:p>
          <a:p>
            <a:pPr lvl="0" eaLnBrk="0" latinLnBrk="0" hangingPunct="0"/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        &lt;/filters&gt;</a:t>
            </a:r>
          </a:p>
          <a:p>
            <a:pPr lvl="0" eaLnBrk="0" latinLnBrk="0" hangingPunct="0"/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        &lt;</a:t>
            </a:r>
            <a:r>
              <a:rPr kumimoji="0" lang="en-US" altLang="ko-KR" sz="700" b="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finalName</a:t>
            </a:r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&gt;${</a:t>
            </a:r>
            <a:r>
              <a:rPr kumimoji="0" lang="en-US" altLang="ko-KR" sz="700" b="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project.artifactId</a:t>
            </a:r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}-</a:t>
            </a:r>
            <a:r>
              <a:rPr kumimoji="0" lang="en-US" altLang="ko-KR" sz="700" b="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haiteam</a:t>
            </a:r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-${</a:t>
            </a:r>
            <a:r>
              <a:rPr kumimoji="0" lang="en-US" altLang="ko-KR" sz="700" b="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project.version</a:t>
            </a:r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}&lt;/</a:t>
            </a:r>
            <a:r>
              <a:rPr kumimoji="0" lang="en-US" altLang="ko-KR" sz="700" b="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finalName</a:t>
            </a:r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</a:p>
          <a:p>
            <a:pPr lvl="0" eaLnBrk="0" latinLnBrk="0" hangingPunct="0"/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      &lt;/configuration&gt;</a:t>
            </a:r>
          </a:p>
          <a:p>
            <a:pPr lvl="0" eaLnBrk="0" latinLnBrk="0" hangingPunct="0"/>
            <a:r>
              <a:rPr kumimoji="0" lang="en-US" altLang="ko-KR" sz="700" b="0" dirty="0">
                <a:latin typeface="굴림체" panose="020B0609000101010101" pitchFamily="49" charset="-127"/>
                <a:ea typeface="굴림체" panose="020B0609000101010101" pitchFamily="49" charset="-127"/>
              </a:rPr>
              <a:t>      &lt;/plugin&gt;</a:t>
            </a:r>
            <a:endParaRPr kumimoji="0" lang="ko-KR" altLang="ko-KR" sz="7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491880" y="4486443"/>
            <a:ext cx="1725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0">
                <a:latin typeface="돋움" pitchFamily="50" charset="-127"/>
                <a:ea typeface="돋움" pitchFamily="50" charset="-127"/>
              </a:rPr>
              <a:t>코드 실행용 플러그인 추가</a:t>
            </a:r>
            <a:endParaRPr lang="en-US" altLang="ko-KR" sz="1000" b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481881" y="4467982"/>
            <a:ext cx="16498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0">
                <a:latin typeface="돋움" pitchFamily="50" charset="-127"/>
                <a:ea typeface="돋움" pitchFamily="50" charset="-127"/>
              </a:rPr>
              <a:t>기존 플러그인</a:t>
            </a:r>
            <a:r>
              <a:rPr lang="en-US" altLang="ko-KR" sz="1000" b="0">
                <a:latin typeface="돋움" pitchFamily="50" charset="-127"/>
                <a:ea typeface="돋움" pitchFamily="50" charset="-127"/>
              </a:rPr>
              <a:t>(</a:t>
            </a:r>
            <a:r>
              <a:rPr lang="ko-KR" altLang="en-US" sz="1000" b="0">
                <a:latin typeface="돋움" pitchFamily="50" charset="-127"/>
                <a:ea typeface="돋움" pitchFamily="50" charset="-127"/>
              </a:rPr>
              <a:t>기본</a:t>
            </a:r>
            <a:r>
              <a:rPr lang="en-US" altLang="ko-KR" sz="1000" b="0">
                <a:latin typeface="돋움" pitchFamily="50" charset="-127"/>
                <a:ea typeface="돋움" pitchFamily="50" charset="-127"/>
              </a:rPr>
              <a:t>) </a:t>
            </a:r>
            <a:r>
              <a:rPr lang="ko-KR" altLang="en-US" sz="1000" b="0">
                <a:latin typeface="돋움" pitchFamily="50" charset="-127"/>
                <a:ea typeface="돋움" pitchFamily="50" charset="-127"/>
              </a:rPr>
              <a:t>주석</a:t>
            </a:r>
            <a:endParaRPr lang="en-US" altLang="ko-KR" sz="1000" b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68144" y="1485622"/>
            <a:ext cx="2749762" cy="2031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 eaLnBrk="0" latinLnBrk="0" hangingPunct="0"/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&lt;!--&lt;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plugin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&gt;--&gt;</a:t>
            </a:r>
            <a:b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&lt;!--&lt;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groupId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org.apache.maven.plugins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&lt;/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groupId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&gt;--&gt;</a:t>
            </a:r>
            <a:b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&lt;!--&lt;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artifactId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maven-surefire-plugin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&lt;/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artifactId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&gt;--&gt;</a:t>
            </a:r>
            <a:b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&lt;!--&lt;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version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&gt;2.18.1&lt;/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version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&gt;--&gt;</a:t>
            </a:r>
            <a:b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&lt;!--&lt;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configuration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&gt;--&gt;</a:t>
            </a:r>
            <a:b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&lt;!--&lt;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useFile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false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&lt;/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useFile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&gt;--&gt;</a:t>
            </a:r>
            <a:b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&lt;!--&lt;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disableXmlReport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true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&lt;/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disableXmlReport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&gt;--&gt;</a:t>
            </a:r>
            <a:b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&lt;!--&amp;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lt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;!&amp;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ndash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; 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If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you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have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classpath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issue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like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NoDefClassError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,... &amp;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ndash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;&amp;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gt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;--&gt;</a:t>
            </a:r>
            <a:b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&lt;!--&amp;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lt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;!&amp;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ndash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; 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useManifestOnlyJar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false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&lt;/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useManifestOnlyJar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&amp;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ndash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;&amp;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gt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;--&gt;</a:t>
            </a:r>
            <a:b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&lt;!--&lt;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includes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&gt;--&gt;</a:t>
            </a:r>
            <a:b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&lt;!--&lt;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include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&gt;**/*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Test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.*&lt;/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include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&gt;--&gt;</a:t>
            </a:r>
            <a:b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&lt;!--&lt;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include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&gt;**/*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Suite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.*&lt;/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include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&gt;--&gt;</a:t>
            </a:r>
            <a:b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&lt;!--&lt;/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includes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&gt;--&gt;</a:t>
            </a:r>
            <a:b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&lt;!--&lt;/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configuration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&gt;--&gt;</a:t>
            </a:r>
            <a:b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&lt;!--&lt;/</a:t>
            </a:r>
            <a:r>
              <a:rPr kumimoji="0" lang="ko-KR" altLang="ko-KR" sz="700" b="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plugin</a:t>
            </a:r>
            <a:r>
              <a:rPr kumimoji="0" lang="ko-KR" altLang="ko-KR" sz="700" b="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&gt;--&gt;</a:t>
            </a:r>
            <a:endParaRPr kumimoji="0" lang="ko-KR" altLang="ko-KR" sz="7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61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6-4. IntelliJ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  <p:grpSp>
        <p:nvGrpSpPr>
          <p:cNvPr id="18" name="그룹 9"/>
          <p:cNvGrpSpPr>
            <a:grpSpLocks/>
          </p:cNvGrpSpPr>
          <p:nvPr/>
        </p:nvGrpSpPr>
        <p:grpSpPr bwMode="auto">
          <a:xfrm>
            <a:off x="189024" y="794645"/>
            <a:ext cx="8541138" cy="3987251"/>
            <a:chOff x="457654" y="1980431"/>
            <a:chExt cx="11521123" cy="5271167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0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911746" y="2055249"/>
              <a:ext cx="507356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IntelliJ Maven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설정 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(Test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삭제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rcRect r="75158" b="55996"/>
          <a:stretch/>
        </p:blipFill>
        <p:spPr>
          <a:xfrm>
            <a:off x="1703793" y="1430771"/>
            <a:ext cx="3228247" cy="3067645"/>
          </a:xfrm>
          <a:prstGeom prst="rect">
            <a:avLst/>
          </a:prstGeom>
        </p:spPr>
      </p:pic>
      <p:sp>
        <p:nvSpPr>
          <p:cNvPr id="23" name="말풍선: 모서리가 둥근 사각형 22"/>
          <p:cNvSpPr/>
          <p:nvPr/>
        </p:nvSpPr>
        <p:spPr bwMode="auto">
          <a:xfrm>
            <a:off x="4572000" y="2247714"/>
            <a:ext cx="3960440" cy="540060"/>
          </a:xfrm>
          <a:prstGeom prst="wedgeRoundRectCallout">
            <a:avLst>
              <a:gd name="adj1" fmla="val -61394"/>
              <a:gd name="adj2" fmla="val 185537"/>
              <a:gd name="adj3" fmla="val 16667"/>
            </a:avLst>
          </a:prstGeom>
          <a:solidFill>
            <a:schemeClr val="bg2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Test </a:t>
            </a:r>
            <a:r>
              <a:rPr lang="ko-KR" altLang="en-US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프로젝트 선택 및</a:t>
            </a:r>
            <a:endParaRPr lang="en-US" altLang="ko-KR" b="0" dirty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b="0" dirty="0" err="1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우클릭</a:t>
            </a:r>
            <a:r>
              <a:rPr lang="ko-KR" altLang="en-US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 후 삭제</a:t>
            </a:r>
            <a:r>
              <a:rPr lang="en-US" altLang="ko-KR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(delete)</a:t>
            </a:r>
          </a:p>
        </p:txBody>
      </p:sp>
    </p:spTree>
    <p:extLst>
      <p:ext uri="{BB962C8B-B14F-4D97-AF65-F5344CB8AC3E}">
        <p14:creationId xmlns:p14="http://schemas.microsoft.com/office/powerpoint/2010/main" val="392804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6-4. IntelliJ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  <p:grpSp>
        <p:nvGrpSpPr>
          <p:cNvPr id="18" name="그룹 9"/>
          <p:cNvGrpSpPr>
            <a:grpSpLocks/>
          </p:cNvGrpSpPr>
          <p:nvPr/>
        </p:nvGrpSpPr>
        <p:grpSpPr bwMode="auto">
          <a:xfrm>
            <a:off x="189024" y="794645"/>
            <a:ext cx="8541138" cy="3987251"/>
            <a:chOff x="457654" y="1980431"/>
            <a:chExt cx="11521123" cy="5271167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0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911746" y="2055249"/>
              <a:ext cx="102359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테스트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216857" y="1317997"/>
            <a:ext cx="3603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0" dirty="0" err="1"/>
              <a:t>src</a:t>
            </a:r>
            <a:r>
              <a:rPr lang="en-US" altLang="ko-KR" b="0" dirty="0"/>
              <a:t> -&gt; main -&gt; </a:t>
            </a:r>
            <a:r>
              <a:rPr lang="en-US" altLang="ko-KR" b="0" dirty="0" err="1"/>
              <a:t>scala</a:t>
            </a:r>
            <a:r>
              <a:rPr lang="en-US" altLang="ko-KR" b="0" dirty="0"/>
              <a:t> -&gt; </a:t>
            </a:r>
            <a:r>
              <a:rPr lang="en-US" altLang="ko-KR" b="0" dirty="0" err="1"/>
              <a:t>com.haiteam</a:t>
            </a:r>
            <a:r>
              <a:rPr lang="en-US" altLang="ko-KR" b="0" dirty="0"/>
              <a:t>-&gt; App</a:t>
            </a:r>
            <a:r>
              <a:rPr lang="ko-KR" altLang="en-US" b="0" dirty="0"/>
              <a:t>실행</a:t>
            </a:r>
            <a:endParaRPr lang="en-US" altLang="ko-KR" b="0" dirty="0"/>
          </a:p>
          <a:p>
            <a:pPr algn="ctr"/>
            <a:r>
              <a:rPr lang="en-US" altLang="ko-KR" b="0" dirty="0"/>
              <a:t>(* </a:t>
            </a:r>
            <a:r>
              <a:rPr lang="ko-KR" altLang="en-US" b="0" dirty="0"/>
              <a:t>실행 방법</a:t>
            </a:r>
            <a:r>
              <a:rPr lang="en-US" altLang="ko-KR" b="0" dirty="0"/>
              <a:t>: </a:t>
            </a:r>
            <a:r>
              <a:rPr lang="ko-KR" altLang="en-US" b="0" dirty="0"/>
              <a:t>텍스트 편집기 우 클릭 후 </a:t>
            </a:r>
            <a:r>
              <a:rPr lang="en-US" altLang="ko-KR" b="0" dirty="0"/>
              <a:t>Run App)</a:t>
            </a:r>
            <a:endParaRPr lang="ko-KR" altLang="en-US" b="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r="51969" b="38256"/>
          <a:stretch/>
        </p:blipFill>
        <p:spPr>
          <a:xfrm>
            <a:off x="351629" y="1317597"/>
            <a:ext cx="4868443" cy="3357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l="37296" t="37135" r="44416" b="2116"/>
          <a:stretch/>
        </p:blipFill>
        <p:spPr>
          <a:xfrm>
            <a:off x="5460312" y="1886474"/>
            <a:ext cx="1564705" cy="27883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394396-8092-4BAB-88F2-F36DA17792ED}"/>
              </a:ext>
            </a:extLst>
          </p:cNvPr>
          <p:cNvSpPr/>
          <p:nvPr/>
        </p:nvSpPr>
        <p:spPr bwMode="auto">
          <a:xfrm>
            <a:off x="341013" y="1906302"/>
            <a:ext cx="1838969" cy="969420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6F12F4-C4D4-4D84-9A7A-758FB9DD5A8F}"/>
              </a:ext>
            </a:extLst>
          </p:cNvPr>
          <p:cNvSpPr/>
          <p:nvPr/>
        </p:nvSpPr>
        <p:spPr bwMode="auto">
          <a:xfrm>
            <a:off x="351628" y="3945817"/>
            <a:ext cx="2924227" cy="711819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4536BF-E424-456F-A9C9-1C344539E89B}"/>
              </a:ext>
            </a:extLst>
          </p:cNvPr>
          <p:cNvSpPr txBox="1"/>
          <p:nvPr/>
        </p:nvSpPr>
        <p:spPr>
          <a:xfrm>
            <a:off x="170790" y="1886474"/>
            <a:ext cx="144014" cy="21544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latin typeface="돋움" pitchFamily="50" charset="-127"/>
                <a:ea typeface="돋움" pitchFamily="50" charset="-127"/>
              </a:rPr>
              <a:t>1</a:t>
            </a:r>
            <a:endParaRPr lang="ko-KR" altLang="en-US" sz="80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BA2E5F-F35E-4268-A388-D4A8FC2375B5}"/>
              </a:ext>
            </a:extLst>
          </p:cNvPr>
          <p:cNvSpPr txBox="1"/>
          <p:nvPr/>
        </p:nvSpPr>
        <p:spPr>
          <a:xfrm>
            <a:off x="5324002" y="3435846"/>
            <a:ext cx="144014" cy="21544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돋움" pitchFamily="50" charset="-127"/>
                <a:ea typeface="돋움" pitchFamily="50" charset="-127"/>
              </a:rPr>
              <a:t>2</a:t>
            </a:r>
            <a:endParaRPr lang="ko-KR" altLang="en-US" sz="80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266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6-4. IntelliJ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  <p:grpSp>
        <p:nvGrpSpPr>
          <p:cNvPr id="18" name="그룹 9"/>
          <p:cNvGrpSpPr>
            <a:grpSpLocks/>
          </p:cNvGrpSpPr>
          <p:nvPr/>
        </p:nvGrpSpPr>
        <p:grpSpPr bwMode="auto">
          <a:xfrm>
            <a:off x="189024" y="794645"/>
            <a:ext cx="8541138" cy="3987251"/>
            <a:chOff x="457654" y="1980431"/>
            <a:chExt cx="11521123" cy="5271167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0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911746" y="2055249"/>
              <a:ext cx="213068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Spark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연동 설정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46" y="1391707"/>
            <a:ext cx="4122746" cy="30828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1403648" y="4520053"/>
            <a:ext cx="17540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Spark </a:t>
            </a:r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설정 </a:t>
            </a:r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(pom.xml)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64092" y="2246457"/>
            <a:ext cx="3816116" cy="193899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000" dirty="0"/>
              <a:t> &lt;dependency&gt;</a:t>
            </a:r>
          </a:p>
          <a:p>
            <a:r>
              <a:rPr lang="en-US" altLang="ko-KR" sz="1000" dirty="0"/>
              <a:t>      &lt;</a:t>
            </a:r>
            <a:r>
              <a:rPr lang="en-US" altLang="ko-KR" sz="1000" dirty="0" err="1"/>
              <a:t>groupId</a:t>
            </a:r>
            <a:r>
              <a:rPr lang="en-US" altLang="ko-KR" sz="1000" dirty="0"/>
              <a:t>&gt;</a:t>
            </a:r>
            <a:r>
              <a:rPr lang="en-US" altLang="ko-KR" sz="1000" dirty="0" err="1"/>
              <a:t>org.apache.spark</a:t>
            </a:r>
            <a:r>
              <a:rPr lang="en-US" altLang="ko-KR" sz="1000" dirty="0"/>
              <a:t>&lt;/</a:t>
            </a:r>
            <a:r>
              <a:rPr lang="en-US" altLang="ko-KR" sz="1000" dirty="0" err="1"/>
              <a:t>groupId</a:t>
            </a:r>
            <a:r>
              <a:rPr lang="en-US" altLang="ko-KR" sz="1000" dirty="0"/>
              <a:t>&gt;</a:t>
            </a:r>
          </a:p>
          <a:p>
            <a:r>
              <a:rPr lang="en-US" altLang="ko-KR" sz="1000" dirty="0"/>
              <a:t>      &lt;</a:t>
            </a:r>
            <a:r>
              <a:rPr lang="en-US" altLang="ko-KR" sz="1000" dirty="0" err="1"/>
              <a:t>artifactId</a:t>
            </a:r>
            <a:r>
              <a:rPr lang="en-US" altLang="ko-KR" sz="1000" dirty="0"/>
              <a:t>&gt;spark-core_2.11&lt;/</a:t>
            </a:r>
            <a:r>
              <a:rPr lang="en-US" altLang="ko-KR" sz="1000" dirty="0" err="1"/>
              <a:t>artifactId</a:t>
            </a:r>
            <a:r>
              <a:rPr lang="en-US" altLang="ko-KR" sz="1000" dirty="0"/>
              <a:t>&gt;</a:t>
            </a:r>
          </a:p>
          <a:p>
            <a:r>
              <a:rPr lang="en-US" altLang="ko-KR" sz="1000" dirty="0"/>
              <a:t>      &lt;version&gt;RELEASE&lt;/version&gt;</a:t>
            </a:r>
          </a:p>
          <a:p>
            <a:r>
              <a:rPr lang="en-US" altLang="ko-KR" sz="1000" dirty="0"/>
              <a:t>      &lt;!--&lt;scope&gt;provided&lt;/scope&gt;--&gt;</a:t>
            </a:r>
          </a:p>
          <a:p>
            <a:r>
              <a:rPr lang="en-US" altLang="ko-KR" sz="1000" dirty="0"/>
              <a:t>    &lt;/dependency&gt;</a:t>
            </a:r>
          </a:p>
          <a:p>
            <a:r>
              <a:rPr lang="en-US" altLang="ko-KR" sz="1000" dirty="0"/>
              <a:t>    &lt;dependency&gt;</a:t>
            </a:r>
          </a:p>
          <a:p>
            <a:r>
              <a:rPr lang="en-US" altLang="ko-KR" sz="1000" dirty="0"/>
              <a:t>      &lt;</a:t>
            </a:r>
            <a:r>
              <a:rPr lang="en-US" altLang="ko-KR" sz="1000" dirty="0" err="1"/>
              <a:t>groupId</a:t>
            </a:r>
            <a:r>
              <a:rPr lang="en-US" altLang="ko-KR" sz="1000" dirty="0"/>
              <a:t>&gt;</a:t>
            </a:r>
            <a:r>
              <a:rPr lang="en-US" altLang="ko-KR" sz="1000" dirty="0" err="1"/>
              <a:t>org.apache.spark</a:t>
            </a:r>
            <a:r>
              <a:rPr lang="en-US" altLang="ko-KR" sz="1000" dirty="0"/>
              <a:t>&lt;/</a:t>
            </a:r>
            <a:r>
              <a:rPr lang="en-US" altLang="ko-KR" sz="1000" dirty="0" err="1"/>
              <a:t>groupId</a:t>
            </a:r>
            <a:r>
              <a:rPr lang="en-US" altLang="ko-KR" sz="1000" dirty="0"/>
              <a:t>&gt;</a:t>
            </a:r>
          </a:p>
          <a:p>
            <a:r>
              <a:rPr lang="en-US" altLang="ko-KR" sz="1000" dirty="0"/>
              <a:t>      &lt;</a:t>
            </a:r>
            <a:r>
              <a:rPr lang="en-US" altLang="ko-KR" sz="1000" dirty="0" err="1"/>
              <a:t>artifactId</a:t>
            </a:r>
            <a:r>
              <a:rPr lang="en-US" altLang="ko-KR" sz="1000" dirty="0"/>
              <a:t>&gt;spark-sql_2.11&lt;/</a:t>
            </a:r>
            <a:r>
              <a:rPr lang="en-US" altLang="ko-KR" sz="1000" dirty="0" err="1"/>
              <a:t>artifactId</a:t>
            </a:r>
            <a:r>
              <a:rPr lang="en-US" altLang="ko-KR" sz="1000" dirty="0"/>
              <a:t>&gt;</a:t>
            </a:r>
          </a:p>
          <a:p>
            <a:r>
              <a:rPr lang="en-US" altLang="ko-KR" sz="1000" dirty="0"/>
              <a:t>      &lt;version&gt;RELEASE&lt;/version&gt;</a:t>
            </a:r>
          </a:p>
          <a:p>
            <a:r>
              <a:rPr lang="en-US" altLang="ko-KR" sz="1000" dirty="0"/>
              <a:t>      &lt;!--&lt;scope&gt;provided&lt;/scope&gt;--&gt;</a:t>
            </a:r>
          </a:p>
          <a:p>
            <a:r>
              <a:rPr lang="en-US" altLang="ko-KR" sz="1000" dirty="0"/>
              <a:t>  &lt;/dependency&gt;</a:t>
            </a:r>
            <a:endParaRPr lang="ko-KR" alt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EDE106-9CC1-47E9-B6BF-E7AFD3110260}"/>
              </a:ext>
            </a:extLst>
          </p:cNvPr>
          <p:cNvSpPr txBox="1"/>
          <p:nvPr/>
        </p:nvSpPr>
        <p:spPr>
          <a:xfrm>
            <a:off x="4644010" y="1431481"/>
            <a:ext cx="17053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0" dirty="0" err="1"/>
              <a:t>target→</a:t>
            </a:r>
            <a:r>
              <a:rPr lang="en-US" altLang="ko-KR" b="0" err="1"/>
              <a:t>pom</a:t>
            </a:r>
            <a:r>
              <a:rPr lang="en-US" altLang="ko-KR" b="0"/>
              <a:t>.xml </a:t>
            </a:r>
            <a:r>
              <a:rPr lang="ko-KR" altLang="en-US" b="0" dirty="0"/>
              <a:t>편집</a:t>
            </a:r>
          </a:p>
        </p:txBody>
      </p:sp>
    </p:spTree>
    <p:extLst>
      <p:ext uri="{BB962C8B-B14F-4D97-AF65-F5344CB8AC3E}">
        <p14:creationId xmlns:p14="http://schemas.microsoft.com/office/powerpoint/2010/main" val="139109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6-4. IntelliJ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  <p:grpSp>
        <p:nvGrpSpPr>
          <p:cNvPr id="18" name="그룹 9"/>
          <p:cNvGrpSpPr>
            <a:grpSpLocks/>
          </p:cNvGrpSpPr>
          <p:nvPr/>
        </p:nvGrpSpPr>
        <p:grpSpPr bwMode="auto">
          <a:xfrm>
            <a:off x="189024" y="794645"/>
            <a:ext cx="8541138" cy="3987251"/>
            <a:chOff x="457654" y="1980431"/>
            <a:chExt cx="11521123" cy="5271167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0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911746" y="2055249"/>
              <a:ext cx="213068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Spark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연동 설정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29" y="1332243"/>
            <a:ext cx="4221993" cy="33657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4802227" y="1391707"/>
            <a:ext cx="19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Scala </a:t>
            </a:r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언어 설정 </a:t>
            </a:r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(2.11.8)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D1D7051-800A-4AEA-926E-16438BCDBAB4}"/>
              </a:ext>
            </a:extLst>
          </p:cNvPr>
          <p:cNvSpPr/>
          <p:nvPr/>
        </p:nvSpPr>
        <p:spPr bwMode="auto">
          <a:xfrm>
            <a:off x="992006" y="1406614"/>
            <a:ext cx="1995818" cy="373048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99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 방법</a:t>
            </a:r>
          </a:p>
        </p:txBody>
      </p:sp>
      <p:pic>
        <p:nvPicPr>
          <p:cNvPr id="23" name="Picture 26" descr="그림2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56468" y="773720"/>
            <a:ext cx="7397503" cy="49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13C489B-052E-4578-B3F3-7ABD5724B3F0}"/>
              </a:ext>
            </a:extLst>
          </p:cNvPr>
          <p:cNvSpPr txBox="1"/>
          <p:nvPr/>
        </p:nvSpPr>
        <p:spPr>
          <a:xfrm>
            <a:off x="4888582" y="2101115"/>
            <a:ext cx="1577011" cy="30779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정제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E15C4F8-BB51-49A2-B10E-9B4862607A6E}"/>
              </a:ext>
            </a:extLst>
          </p:cNvPr>
          <p:cNvGrpSpPr/>
          <p:nvPr/>
        </p:nvGrpSpPr>
        <p:grpSpPr>
          <a:xfrm>
            <a:off x="969542" y="3226489"/>
            <a:ext cx="433132" cy="641405"/>
            <a:chOff x="693327" y="1790522"/>
            <a:chExt cx="550162" cy="805104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88E6143-0EB9-42FC-9994-C282CCE00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066" y="1790522"/>
              <a:ext cx="478913" cy="45913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B27678-0F28-4898-B922-F077743EF246}"/>
                </a:ext>
              </a:extLst>
            </p:cNvPr>
            <p:cNvSpPr txBox="1"/>
            <p:nvPr/>
          </p:nvSpPr>
          <p:spPr>
            <a:xfrm>
              <a:off x="693327" y="2209299"/>
              <a:ext cx="550162" cy="3863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DB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E910B45-524C-4FE2-AE56-35D13E313628}"/>
              </a:ext>
            </a:extLst>
          </p:cNvPr>
          <p:cNvSpPr txBox="1"/>
          <p:nvPr/>
        </p:nvSpPr>
        <p:spPr>
          <a:xfrm>
            <a:off x="7048822" y="2070450"/>
            <a:ext cx="1592200" cy="36912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분석</a:t>
            </a: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시각화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3C489B-052E-4578-B3F3-7ABD5724B3F0}"/>
              </a:ext>
            </a:extLst>
          </p:cNvPr>
          <p:cNvSpPr txBox="1"/>
          <p:nvPr/>
        </p:nvSpPr>
        <p:spPr>
          <a:xfrm>
            <a:off x="2651627" y="2101115"/>
            <a:ext cx="1588883" cy="31476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수집</a:t>
            </a: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51627" y="2629312"/>
            <a:ext cx="1588883" cy="116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8583" y="2629312"/>
            <a:ext cx="1577011" cy="1166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8822" y="2609106"/>
            <a:ext cx="1592200" cy="1169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9976">
            <a:off x="4407058" y="2662642"/>
            <a:ext cx="332185" cy="105207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9976">
            <a:off x="6134364" y="2524365"/>
            <a:ext cx="332185" cy="1052076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9976">
            <a:off x="6620032" y="2662642"/>
            <a:ext cx="332185" cy="1052076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4902" y="2704757"/>
            <a:ext cx="335549" cy="37787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1560" y="2672182"/>
            <a:ext cx="391571" cy="369817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 bwMode="auto">
          <a:xfrm>
            <a:off x="2515300" y="1923677"/>
            <a:ext cx="1859950" cy="2088233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4740402" y="1923677"/>
            <a:ext cx="1859950" cy="2088233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6960522" y="1923677"/>
            <a:ext cx="1859950" cy="2088233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641117" y="830314"/>
            <a:ext cx="1353552" cy="351528"/>
          </a:xfrm>
          <a:prstGeom prst="rect">
            <a:avLst/>
          </a:prstGeom>
          <a:noFill/>
        </p:spPr>
        <p:txBody>
          <a:bodyPr wrap="none" lIns="104287" tIns="52144" rIns="104287" bIns="52144">
            <a:spAutoFit/>
          </a:bodyPr>
          <a:lstStyle/>
          <a:p>
            <a:pPr marL="0" marR="0" lvl="0" indent="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프로세스</a:t>
            </a:r>
            <a:endParaRPr kumimoji="1" lang="en-US" altLang="ko-KR" sz="16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869543" y="4949007"/>
            <a:ext cx="131318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 방법 및 데모</a:t>
            </a:r>
            <a:endParaRPr kumimoji="1" lang="ko-KR" altLang="en-US" sz="900" b="0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3C489B-052E-4578-B3F3-7ABD5724B3F0}"/>
              </a:ext>
            </a:extLst>
          </p:cNvPr>
          <p:cNvSpPr txBox="1"/>
          <p:nvPr/>
        </p:nvSpPr>
        <p:spPr>
          <a:xfrm>
            <a:off x="416397" y="2101116"/>
            <a:ext cx="1588883" cy="31476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</a:t>
            </a:r>
          </a:p>
        </p:txBody>
      </p:sp>
      <p:sp>
        <p:nvSpPr>
          <p:cNvPr id="43" name="직사각형 42"/>
          <p:cNvSpPr/>
          <p:nvPr/>
        </p:nvSpPr>
        <p:spPr bwMode="auto">
          <a:xfrm>
            <a:off x="280070" y="1923678"/>
            <a:ext cx="1859950" cy="2088233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454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6-4. IntelliJ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  <p:grpSp>
        <p:nvGrpSpPr>
          <p:cNvPr id="18" name="그룹 9"/>
          <p:cNvGrpSpPr>
            <a:grpSpLocks/>
          </p:cNvGrpSpPr>
          <p:nvPr/>
        </p:nvGrpSpPr>
        <p:grpSpPr bwMode="auto">
          <a:xfrm>
            <a:off x="189024" y="794645"/>
            <a:ext cx="8541138" cy="3987251"/>
            <a:chOff x="457654" y="1980431"/>
            <a:chExt cx="11521123" cy="5271167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0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911746" y="2055249"/>
              <a:ext cx="102359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테스트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524376" y="1391707"/>
            <a:ext cx="2838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0" dirty="0" err="1"/>
              <a:t>src</a:t>
            </a:r>
            <a:r>
              <a:rPr lang="en-US" altLang="ko-KR" b="0" dirty="0"/>
              <a:t> -&gt; main -&gt; </a:t>
            </a:r>
            <a:r>
              <a:rPr lang="en-US" altLang="ko-KR" b="0" dirty="0" err="1"/>
              <a:t>scala</a:t>
            </a:r>
            <a:r>
              <a:rPr lang="en-US" altLang="ko-KR" b="0" dirty="0"/>
              <a:t> -&gt; </a:t>
            </a:r>
            <a:r>
              <a:rPr lang="en-US" altLang="ko-KR" b="0" dirty="0" err="1"/>
              <a:t>com.haiteam</a:t>
            </a:r>
            <a:r>
              <a:rPr lang="en-US" altLang="ko-KR" b="0" dirty="0"/>
              <a:t> </a:t>
            </a:r>
          </a:p>
          <a:p>
            <a:pPr algn="ctr"/>
            <a:r>
              <a:rPr lang="ko-KR" altLang="en-US" b="0" dirty="0"/>
              <a:t>우 클릭 후 파일생성</a:t>
            </a:r>
            <a:endParaRPr lang="en-US" altLang="ko-KR" b="0" dirty="0"/>
          </a:p>
          <a:p>
            <a:pPr algn="ctr"/>
            <a:r>
              <a:rPr lang="en-US" altLang="ko-KR" b="0" dirty="0"/>
              <a:t>New -&gt; Scala Class (Kind = Object)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r="45275" b="58808"/>
          <a:stretch/>
        </p:blipFill>
        <p:spPr>
          <a:xfrm>
            <a:off x="323528" y="1773677"/>
            <a:ext cx="4829608" cy="195020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62961" y="2126342"/>
            <a:ext cx="3341487" cy="267765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lvl="0" eaLnBrk="0" latinLnBrk="0" hangingPunct="0"/>
            <a:r>
              <a:rPr kumimoji="0" lang="en-US" altLang="ko-KR" dirty="0">
                <a:solidFill>
                  <a:srgbClr val="000080"/>
                </a:solidFill>
              </a:rPr>
              <a:t>package com.hk</a:t>
            </a:r>
          </a:p>
          <a:p>
            <a:pPr lvl="0" eaLnBrk="0" latinLnBrk="0" hangingPunct="0"/>
            <a:endParaRPr kumimoji="0" lang="en-US" altLang="ko-KR" dirty="0">
              <a:solidFill>
                <a:srgbClr val="000080"/>
              </a:solidFill>
            </a:endParaRPr>
          </a:p>
          <a:p>
            <a:pPr lvl="0" eaLnBrk="0" latinLnBrk="0" hangingPunct="0"/>
            <a:r>
              <a:rPr kumimoji="0" lang="en-US" altLang="ko-KR" dirty="0">
                <a:solidFill>
                  <a:srgbClr val="000080"/>
                </a:solidFill>
              </a:rPr>
              <a:t>import </a:t>
            </a:r>
            <a:r>
              <a:rPr kumimoji="0" lang="en-US" altLang="ko-KR" dirty="0" err="1">
                <a:solidFill>
                  <a:srgbClr val="000080"/>
                </a:solidFill>
              </a:rPr>
              <a:t>org.apache.spark.sql.SparkSession</a:t>
            </a:r>
            <a:endParaRPr kumimoji="0" lang="en-US" altLang="ko-KR" dirty="0">
              <a:solidFill>
                <a:srgbClr val="000080"/>
              </a:solidFill>
            </a:endParaRPr>
          </a:p>
          <a:p>
            <a:pPr lvl="0" eaLnBrk="0" latinLnBrk="0" hangingPunct="0"/>
            <a:endParaRPr kumimoji="0" lang="en-US" altLang="ko-KR" dirty="0">
              <a:solidFill>
                <a:srgbClr val="000080"/>
              </a:solidFill>
            </a:endParaRPr>
          </a:p>
          <a:p>
            <a:pPr lvl="0" eaLnBrk="0" latinLnBrk="0" hangingPunct="0"/>
            <a:r>
              <a:rPr kumimoji="0" lang="en-US" altLang="ko-KR" dirty="0">
                <a:solidFill>
                  <a:srgbClr val="000080"/>
                </a:solidFill>
              </a:rPr>
              <a:t>object </a:t>
            </a:r>
            <a:r>
              <a:rPr kumimoji="0" lang="en-US" altLang="ko-KR" dirty="0" err="1">
                <a:solidFill>
                  <a:srgbClr val="000080"/>
                </a:solidFill>
              </a:rPr>
              <a:t>hk</a:t>
            </a:r>
            <a:r>
              <a:rPr kumimoji="0" lang="en-US" altLang="ko-KR" dirty="0">
                <a:solidFill>
                  <a:srgbClr val="000080"/>
                </a:solidFill>
              </a:rPr>
              <a:t> {</a:t>
            </a:r>
          </a:p>
          <a:p>
            <a:pPr lvl="0" eaLnBrk="0" latinLnBrk="0" hangingPunct="0"/>
            <a:r>
              <a:rPr kumimoji="0" lang="en-US" altLang="ko-KR" dirty="0">
                <a:solidFill>
                  <a:srgbClr val="000080"/>
                </a:solidFill>
              </a:rPr>
              <a:t>  def main(</a:t>
            </a:r>
            <a:r>
              <a:rPr kumimoji="0" lang="en-US" altLang="ko-KR" dirty="0" err="1">
                <a:solidFill>
                  <a:srgbClr val="000080"/>
                </a:solidFill>
              </a:rPr>
              <a:t>args</a:t>
            </a:r>
            <a:r>
              <a:rPr kumimoji="0" lang="en-US" altLang="ko-KR" dirty="0">
                <a:solidFill>
                  <a:srgbClr val="000080"/>
                </a:solidFill>
              </a:rPr>
              <a:t>: Array[String]): Unit = {</a:t>
            </a:r>
          </a:p>
          <a:p>
            <a:pPr lvl="0" eaLnBrk="0" latinLnBrk="0" hangingPunct="0"/>
            <a:r>
              <a:rPr kumimoji="0" lang="en-US" altLang="ko-KR" dirty="0">
                <a:solidFill>
                  <a:srgbClr val="000080"/>
                </a:solidFill>
              </a:rPr>
              <a:t>    </a:t>
            </a:r>
            <a:r>
              <a:rPr kumimoji="0" lang="en-US" altLang="ko-KR" dirty="0" err="1">
                <a:solidFill>
                  <a:srgbClr val="000080"/>
                </a:solidFill>
              </a:rPr>
              <a:t>val</a:t>
            </a:r>
            <a:r>
              <a:rPr kumimoji="0" lang="en-US" altLang="ko-KR" dirty="0">
                <a:solidFill>
                  <a:srgbClr val="000080"/>
                </a:solidFill>
              </a:rPr>
              <a:t> spark = </a:t>
            </a:r>
            <a:r>
              <a:rPr kumimoji="0" lang="en-US" altLang="ko-KR" dirty="0" err="1">
                <a:solidFill>
                  <a:srgbClr val="000080"/>
                </a:solidFill>
              </a:rPr>
              <a:t>SparkSession.builder</a:t>
            </a:r>
            <a:r>
              <a:rPr kumimoji="0" lang="en-US" altLang="ko-KR" dirty="0">
                <a:solidFill>
                  <a:srgbClr val="000080"/>
                </a:solidFill>
              </a:rPr>
              <a:t>().</a:t>
            </a:r>
            <a:r>
              <a:rPr kumimoji="0" lang="en-US" altLang="ko-KR" dirty="0" err="1">
                <a:solidFill>
                  <a:srgbClr val="000080"/>
                </a:solidFill>
              </a:rPr>
              <a:t>appName</a:t>
            </a:r>
            <a:r>
              <a:rPr kumimoji="0" lang="en-US" altLang="ko-KR" dirty="0">
                <a:solidFill>
                  <a:srgbClr val="000080"/>
                </a:solidFill>
              </a:rPr>
              <a:t>("</a:t>
            </a:r>
            <a:r>
              <a:rPr kumimoji="0" lang="en-US" altLang="ko-KR" dirty="0" err="1">
                <a:solidFill>
                  <a:srgbClr val="000080"/>
                </a:solidFill>
              </a:rPr>
              <a:t>hkProject</a:t>
            </a:r>
            <a:r>
              <a:rPr kumimoji="0" lang="en-US" altLang="ko-KR" dirty="0">
                <a:solidFill>
                  <a:srgbClr val="000080"/>
                </a:solidFill>
              </a:rPr>
              <a:t>").</a:t>
            </a:r>
          </a:p>
          <a:p>
            <a:pPr lvl="0" eaLnBrk="0" latinLnBrk="0" hangingPunct="0"/>
            <a:r>
              <a:rPr kumimoji="0" lang="en-US" altLang="ko-KR" dirty="0">
                <a:solidFill>
                  <a:srgbClr val="000080"/>
                </a:solidFill>
              </a:rPr>
              <a:t>      config("</a:t>
            </a:r>
            <a:r>
              <a:rPr kumimoji="0" lang="en-US" altLang="ko-KR" dirty="0" err="1">
                <a:solidFill>
                  <a:srgbClr val="000080"/>
                </a:solidFill>
              </a:rPr>
              <a:t>spark.master</a:t>
            </a:r>
            <a:r>
              <a:rPr kumimoji="0" lang="en-US" altLang="ko-KR" dirty="0">
                <a:solidFill>
                  <a:srgbClr val="000080"/>
                </a:solidFill>
              </a:rPr>
              <a:t>", "local").</a:t>
            </a:r>
          </a:p>
          <a:p>
            <a:pPr lvl="0" eaLnBrk="0" latinLnBrk="0" hangingPunct="0"/>
            <a:r>
              <a:rPr kumimoji="0" lang="en-US" altLang="ko-KR" dirty="0">
                <a:solidFill>
                  <a:srgbClr val="000080"/>
                </a:solidFill>
              </a:rPr>
              <a:t>      </a:t>
            </a:r>
            <a:r>
              <a:rPr kumimoji="0" lang="en-US" altLang="ko-KR" dirty="0" err="1">
                <a:solidFill>
                  <a:srgbClr val="000080"/>
                </a:solidFill>
              </a:rPr>
              <a:t>getOrCreate</a:t>
            </a:r>
            <a:r>
              <a:rPr kumimoji="0" lang="en-US" altLang="ko-KR" dirty="0">
                <a:solidFill>
                  <a:srgbClr val="000080"/>
                </a:solidFill>
              </a:rPr>
              <a:t>()</a:t>
            </a:r>
          </a:p>
          <a:p>
            <a:pPr lvl="0" eaLnBrk="0" latinLnBrk="0" hangingPunct="0"/>
            <a:r>
              <a:rPr kumimoji="0" lang="en-US" altLang="ko-KR" dirty="0">
                <a:solidFill>
                  <a:srgbClr val="000080"/>
                </a:solidFill>
              </a:rPr>
              <a:t>    </a:t>
            </a:r>
            <a:r>
              <a:rPr kumimoji="0" lang="en-US" altLang="ko-KR" dirty="0" err="1">
                <a:solidFill>
                  <a:srgbClr val="000080"/>
                </a:solidFill>
              </a:rPr>
              <a:t>println</a:t>
            </a:r>
            <a:r>
              <a:rPr kumimoji="0" lang="en-US" altLang="ko-KR" dirty="0">
                <a:solidFill>
                  <a:srgbClr val="000080"/>
                </a:solidFill>
              </a:rPr>
              <a:t>("spark test")</a:t>
            </a:r>
          </a:p>
          <a:p>
            <a:pPr lvl="0" eaLnBrk="0" latinLnBrk="0" hangingPunct="0"/>
            <a:r>
              <a:rPr kumimoji="0" lang="en-US" altLang="ko-KR" dirty="0">
                <a:solidFill>
                  <a:srgbClr val="000080"/>
                </a:solidFill>
              </a:rPr>
              <a:t>  }</a:t>
            </a:r>
          </a:p>
          <a:p>
            <a:pPr lvl="0" eaLnBrk="0" latinLnBrk="0" hangingPunct="0"/>
            <a:r>
              <a:rPr kumimoji="0" lang="en-US" altLang="ko-KR" dirty="0">
                <a:solidFill>
                  <a:srgbClr val="000080"/>
                </a:solidFill>
              </a:rPr>
              <a:t>}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664" y="3822150"/>
            <a:ext cx="1428583" cy="64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9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6-4. IntelliJ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  <p:grpSp>
        <p:nvGrpSpPr>
          <p:cNvPr id="18" name="그룹 9"/>
          <p:cNvGrpSpPr>
            <a:grpSpLocks/>
          </p:cNvGrpSpPr>
          <p:nvPr/>
        </p:nvGrpSpPr>
        <p:grpSpPr bwMode="auto">
          <a:xfrm>
            <a:off x="189024" y="794645"/>
            <a:ext cx="8541138" cy="3987251"/>
            <a:chOff x="457654" y="1980431"/>
            <a:chExt cx="11521123" cy="5271167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0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911746" y="2055249"/>
              <a:ext cx="102359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테스트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5305126" y="1284895"/>
            <a:ext cx="3341487" cy="348557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lvl="0" eaLnBrk="0" latinLnBrk="0" hangingPunct="0"/>
            <a:r>
              <a:rPr kumimoji="0" lang="en-US" altLang="ko-KR" sz="1050" dirty="0">
                <a:solidFill>
                  <a:srgbClr val="000080"/>
                </a:solidFill>
              </a:rPr>
              <a:t>import </a:t>
            </a:r>
            <a:r>
              <a:rPr kumimoji="0" lang="en-US" altLang="ko-KR" sz="1050" dirty="0" err="1">
                <a:solidFill>
                  <a:srgbClr val="000080"/>
                </a:solidFill>
              </a:rPr>
              <a:t>org.apache.spark.sql.SparkSession</a:t>
            </a:r>
            <a:endParaRPr kumimoji="0" lang="en-US" altLang="ko-KR" sz="1050" dirty="0">
              <a:solidFill>
                <a:srgbClr val="000080"/>
              </a:solidFill>
            </a:endParaRPr>
          </a:p>
          <a:p>
            <a:pPr lvl="0" eaLnBrk="0" latinLnBrk="0" hangingPunct="0"/>
            <a:endParaRPr kumimoji="0" lang="en-US" altLang="ko-KR" sz="1050" dirty="0">
              <a:solidFill>
                <a:srgbClr val="000080"/>
              </a:solidFill>
            </a:endParaRPr>
          </a:p>
          <a:p>
            <a:pPr lvl="0" eaLnBrk="0" latinLnBrk="0" hangingPunct="0"/>
            <a:r>
              <a:rPr kumimoji="0" lang="en-US" altLang="ko-KR" sz="1050" dirty="0">
                <a:solidFill>
                  <a:srgbClr val="000080"/>
                </a:solidFill>
              </a:rPr>
              <a:t>object </a:t>
            </a:r>
            <a:r>
              <a:rPr kumimoji="0" lang="en-US" altLang="ko-KR" sz="1050" dirty="0" err="1">
                <a:solidFill>
                  <a:srgbClr val="000080"/>
                </a:solidFill>
              </a:rPr>
              <a:t>hk</a:t>
            </a:r>
            <a:r>
              <a:rPr kumimoji="0" lang="en-US" altLang="ko-KR" sz="1050" dirty="0">
                <a:solidFill>
                  <a:srgbClr val="000080"/>
                </a:solidFill>
              </a:rPr>
              <a:t> {</a:t>
            </a:r>
          </a:p>
          <a:p>
            <a:pPr lvl="0" eaLnBrk="0" latinLnBrk="0" hangingPunct="0"/>
            <a:r>
              <a:rPr kumimoji="0" lang="en-US" altLang="ko-KR" sz="1050" dirty="0">
                <a:solidFill>
                  <a:srgbClr val="000080"/>
                </a:solidFill>
              </a:rPr>
              <a:t>  def main(</a:t>
            </a:r>
            <a:r>
              <a:rPr kumimoji="0" lang="en-US" altLang="ko-KR" sz="1050" dirty="0" err="1">
                <a:solidFill>
                  <a:srgbClr val="000080"/>
                </a:solidFill>
              </a:rPr>
              <a:t>args</a:t>
            </a:r>
            <a:r>
              <a:rPr kumimoji="0" lang="en-US" altLang="ko-KR" sz="1050" dirty="0">
                <a:solidFill>
                  <a:srgbClr val="000080"/>
                </a:solidFill>
              </a:rPr>
              <a:t>: Array[String]): Unit = {</a:t>
            </a:r>
          </a:p>
          <a:p>
            <a:pPr lvl="0" eaLnBrk="0" latinLnBrk="0" hangingPunct="0"/>
            <a:r>
              <a:rPr kumimoji="0" lang="en-US" altLang="ko-KR" sz="1050" dirty="0">
                <a:solidFill>
                  <a:srgbClr val="000080"/>
                </a:solidFill>
              </a:rPr>
              <a:t>    </a:t>
            </a:r>
            <a:r>
              <a:rPr kumimoji="0" lang="en-US" altLang="ko-KR" sz="1050" dirty="0" err="1">
                <a:solidFill>
                  <a:srgbClr val="000080"/>
                </a:solidFill>
              </a:rPr>
              <a:t>val</a:t>
            </a:r>
            <a:r>
              <a:rPr kumimoji="0" lang="en-US" altLang="ko-KR" sz="1050" dirty="0">
                <a:solidFill>
                  <a:srgbClr val="000080"/>
                </a:solidFill>
              </a:rPr>
              <a:t> spark = </a:t>
            </a:r>
            <a:r>
              <a:rPr kumimoji="0" lang="en-US" altLang="ko-KR" sz="1050" dirty="0" err="1">
                <a:solidFill>
                  <a:srgbClr val="000080"/>
                </a:solidFill>
              </a:rPr>
              <a:t>SparkSession.builder</a:t>
            </a:r>
            <a:r>
              <a:rPr kumimoji="0" lang="en-US" altLang="ko-KR" sz="1050" dirty="0">
                <a:solidFill>
                  <a:srgbClr val="000080"/>
                </a:solidFill>
              </a:rPr>
              <a:t>().</a:t>
            </a:r>
            <a:r>
              <a:rPr kumimoji="0" lang="en-US" altLang="ko-KR" sz="1050" dirty="0" err="1">
                <a:solidFill>
                  <a:srgbClr val="000080"/>
                </a:solidFill>
              </a:rPr>
              <a:t>appName</a:t>
            </a:r>
            <a:r>
              <a:rPr kumimoji="0" lang="en-US" altLang="ko-KR" sz="1050" dirty="0">
                <a:solidFill>
                  <a:srgbClr val="000080"/>
                </a:solidFill>
              </a:rPr>
              <a:t>("</a:t>
            </a:r>
            <a:r>
              <a:rPr kumimoji="0" lang="en-US" altLang="ko-KR" sz="1050" dirty="0" err="1">
                <a:solidFill>
                  <a:srgbClr val="000080"/>
                </a:solidFill>
              </a:rPr>
              <a:t>hkProject</a:t>
            </a:r>
            <a:r>
              <a:rPr kumimoji="0" lang="en-US" altLang="ko-KR" sz="1050" dirty="0">
                <a:solidFill>
                  <a:srgbClr val="000080"/>
                </a:solidFill>
              </a:rPr>
              <a:t>").</a:t>
            </a:r>
          </a:p>
          <a:p>
            <a:pPr lvl="0" eaLnBrk="0" latinLnBrk="0" hangingPunct="0"/>
            <a:r>
              <a:rPr kumimoji="0" lang="en-US" altLang="ko-KR" sz="1050" dirty="0">
                <a:solidFill>
                  <a:srgbClr val="000080"/>
                </a:solidFill>
              </a:rPr>
              <a:t>      config("</a:t>
            </a:r>
            <a:r>
              <a:rPr kumimoji="0" lang="en-US" altLang="ko-KR" sz="1050" dirty="0" err="1">
                <a:solidFill>
                  <a:srgbClr val="000080"/>
                </a:solidFill>
              </a:rPr>
              <a:t>spark.master</a:t>
            </a:r>
            <a:r>
              <a:rPr kumimoji="0" lang="en-US" altLang="ko-KR" sz="1050" dirty="0">
                <a:solidFill>
                  <a:srgbClr val="000080"/>
                </a:solidFill>
              </a:rPr>
              <a:t>", "local").</a:t>
            </a:r>
          </a:p>
          <a:p>
            <a:pPr lvl="0" eaLnBrk="0" latinLnBrk="0" hangingPunct="0"/>
            <a:r>
              <a:rPr kumimoji="0" lang="en-US" altLang="ko-KR" sz="1050" dirty="0">
                <a:solidFill>
                  <a:srgbClr val="000080"/>
                </a:solidFill>
              </a:rPr>
              <a:t>      </a:t>
            </a:r>
            <a:r>
              <a:rPr kumimoji="0" lang="en-US" altLang="ko-KR" sz="1050" dirty="0" err="1">
                <a:solidFill>
                  <a:srgbClr val="000080"/>
                </a:solidFill>
              </a:rPr>
              <a:t>getOrCreate</a:t>
            </a:r>
            <a:r>
              <a:rPr kumimoji="0" lang="en-US" altLang="ko-KR" sz="1050" dirty="0">
                <a:solidFill>
                  <a:srgbClr val="000080"/>
                </a:solidFill>
              </a:rPr>
              <a:t>()</a:t>
            </a:r>
          </a:p>
          <a:p>
            <a:pPr lvl="0" eaLnBrk="0" latinLnBrk="0" hangingPunct="0"/>
            <a:r>
              <a:rPr kumimoji="0" lang="en-US" altLang="ko-KR" sz="1050" dirty="0">
                <a:solidFill>
                  <a:srgbClr val="000080"/>
                </a:solidFill>
              </a:rPr>
              <a:t>    //Load data</a:t>
            </a:r>
          </a:p>
          <a:p>
            <a:pPr lvl="0" eaLnBrk="0" latinLnBrk="0" hangingPunct="0"/>
            <a:r>
              <a:rPr kumimoji="0" lang="en-US" altLang="ko-KR" sz="1050" dirty="0">
                <a:solidFill>
                  <a:srgbClr val="000080"/>
                </a:solidFill>
              </a:rPr>
              <a:t>    </a:t>
            </a:r>
            <a:r>
              <a:rPr kumimoji="0" lang="en-US" altLang="ko-KR" sz="1050" dirty="0" err="1">
                <a:solidFill>
                  <a:srgbClr val="000080"/>
                </a:solidFill>
              </a:rPr>
              <a:t>var</a:t>
            </a:r>
            <a:r>
              <a:rPr kumimoji="0" lang="en-US" altLang="ko-KR" sz="1050" dirty="0">
                <a:solidFill>
                  <a:srgbClr val="000080"/>
                </a:solidFill>
              </a:rPr>
              <a:t> </a:t>
            </a:r>
            <a:r>
              <a:rPr kumimoji="0" lang="en-US" altLang="ko-KR" sz="1050" dirty="0" err="1">
                <a:solidFill>
                  <a:srgbClr val="000080"/>
                </a:solidFill>
              </a:rPr>
              <a:t>testData</a:t>
            </a:r>
            <a:r>
              <a:rPr kumimoji="0" lang="en-US" altLang="ko-KR" sz="1050" dirty="0">
                <a:solidFill>
                  <a:srgbClr val="000080"/>
                </a:solidFill>
              </a:rPr>
              <a:t>= </a:t>
            </a:r>
            <a:r>
              <a:rPr kumimoji="0" lang="en-US" altLang="ko-KR" sz="1050" dirty="0" err="1">
                <a:solidFill>
                  <a:srgbClr val="000080"/>
                </a:solidFill>
              </a:rPr>
              <a:t>spark.read.text</a:t>
            </a:r>
            <a:r>
              <a:rPr kumimoji="0" lang="en-US" altLang="ko-KR" sz="1050" dirty="0">
                <a:solidFill>
                  <a:srgbClr val="000080"/>
                </a:solidFill>
              </a:rPr>
              <a:t>("c:/spark/README.md")</a:t>
            </a:r>
          </a:p>
          <a:p>
            <a:pPr lvl="0" eaLnBrk="0" latinLnBrk="0" hangingPunct="0"/>
            <a:r>
              <a:rPr kumimoji="0" lang="en-US" altLang="ko-KR" sz="1050" dirty="0">
                <a:solidFill>
                  <a:srgbClr val="000080"/>
                </a:solidFill>
              </a:rPr>
              <a:t>    //Save data</a:t>
            </a:r>
          </a:p>
          <a:p>
            <a:pPr lvl="0" eaLnBrk="0" latinLnBrk="0" hangingPunct="0"/>
            <a:r>
              <a:rPr kumimoji="0" lang="en-US" altLang="ko-KR" sz="1050" dirty="0">
                <a:solidFill>
                  <a:srgbClr val="000080"/>
                </a:solidFill>
              </a:rPr>
              <a:t>    </a:t>
            </a:r>
            <a:r>
              <a:rPr kumimoji="0" lang="en-US" altLang="ko-KR" sz="1050" dirty="0" err="1">
                <a:solidFill>
                  <a:srgbClr val="000080"/>
                </a:solidFill>
              </a:rPr>
              <a:t>testData</a:t>
            </a:r>
            <a:r>
              <a:rPr kumimoji="0" lang="en-US" altLang="ko-KR" sz="1050" dirty="0">
                <a:solidFill>
                  <a:srgbClr val="000080"/>
                </a:solidFill>
              </a:rPr>
              <a:t>.</a:t>
            </a:r>
          </a:p>
          <a:p>
            <a:pPr lvl="0" eaLnBrk="0" latinLnBrk="0" hangingPunct="0"/>
            <a:r>
              <a:rPr kumimoji="0" lang="en-US" altLang="ko-KR" sz="1050" dirty="0">
                <a:solidFill>
                  <a:srgbClr val="000080"/>
                </a:solidFill>
              </a:rPr>
              <a:t>      coalesce(1). // </a:t>
            </a:r>
            <a:r>
              <a:rPr kumimoji="0" lang="ko-KR" altLang="en-US" sz="1050" dirty="0">
                <a:solidFill>
                  <a:srgbClr val="000080"/>
                </a:solidFill>
              </a:rPr>
              <a:t>파일개수</a:t>
            </a:r>
          </a:p>
          <a:p>
            <a:pPr lvl="0" eaLnBrk="0" latinLnBrk="0" hangingPunct="0"/>
            <a:r>
              <a:rPr kumimoji="0" lang="ko-KR" altLang="en-US" sz="1050" dirty="0">
                <a:solidFill>
                  <a:srgbClr val="000080"/>
                </a:solidFill>
              </a:rPr>
              <a:t>      </a:t>
            </a:r>
            <a:r>
              <a:rPr kumimoji="0" lang="en-US" altLang="ko-KR" sz="1050" dirty="0" err="1">
                <a:solidFill>
                  <a:srgbClr val="000080"/>
                </a:solidFill>
              </a:rPr>
              <a:t>write.format</a:t>
            </a:r>
            <a:r>
              <a:rPr kumimoji="0" lang="en-US" altLang="ko-KR" sz="1050" dirty="0">
                <a:solidFill>
                  <a:srgbClr val="000080"/>
                </a:solidFill>
              </a:rPr>
              <a:t>("csv").  // </a:t>
            </a:r>
            <a:r>
              <a:rPr kumimoji="0" lang="ko-KR" altLang="en-US" sz="1050" dirty="0" err="1">
                <a:solidFill>
                  <a:srgbClr val="000080"/>
                </a:solidFill>
              </a:rPr>
              <a:t>저장포맷</a:t>
            </a:r>
            <a:endParaRPr kumimoji="0" lang="ko-KR" altLang="en-US" sz="1050" dirty="0">
              <a:solidFill>
                <a:srgbClr val="000080"/>
              </a:solidFill>
            </a:endParaRPr>
          </a:p>
          <a:p>
            <a:pPr lvl="0" eaLnBrk="0" latinLnBrk="0" hangingPunct="0"/>
            <a:r>
              <a:rPr kumimoji="0" lang="ko-KR" altLang="en-US" sz="1050" dirty="0">
                <a:solidFill>
                  <a:srgbClr val="000080"/>
                </a:solidFill>
              </a:rPr>
              <a:t>      </a:t>
            </a:r>
            <a:r>
              <a:rPr kumimoji="0" lang="en-US" altLang="ko-KR" sz="1050" dirty="0">
                <a:solidFill>
                  <a:srgbClr val="000080"/>
                </a:solidFill>
              </a:rPr>
              <a:t>mode("overwrite"). // </a:t>
            </a:r>
            <a:r>
              <a:rPr kumimoji="0" lang="ko-KR" altLang="en-US" sz="1050" dirty="0">
                <a:solidFill>
                  <a:srgbClr val="000080"/>
                </a:solidFill>
              </a:rPr>
              <a:t>저장모드 </a:t>
            </a:r>
            <a:r>
              <a:rPr kumimoji="0" lang="en-US" altLang="ko-KR" sz="1050" dirty="0">
                <a:solidFill>
                  <a:srgbClr val="000080"/>
                </a:solidFill>
              </a:rPr>
              <a:t>append/overwrite</a:t>
            </a:r>
          </a:p>
          <a:p>
            <a:pPr lvl="0" eaLnBrk="0" latinLnBrk="0" hangingPunct="0"/>
            <a:r>
              <a:rPr kumimoji="0" lang="en-US" altLang="ko-KR" sz="1050" dirty="0">
                <a:solidFill>
                  <a:srgbClr val="000080"/>
                </a:solidFill>
              </a:rPr>
              <a:t>      save("test") // </a:t>
            </a:r>
            <a:r>
              <a:rPr kumimoji="0" lang="ko-KR" altLang="en-US" sz="1050" dirty="0">
                <a:solidFill>
                  <a:srgbClr val="000080"/>
                </a:solidFill>
              </a:rPr>
              <a:t>저장파일명</a:t>
            </a:r>
          </a:p>
          <a:p>
            <a:pPr lvl="0" eaLnBrk="0" latinLnBrk="0" hangingPunct="0"/>
            <a:r>
              <a:rPr kumimoji="0" lang="ko-KR" altLang="en-US" sz="1050" dirty="0">
                <a:solidFill>
                  <a:srgbClr val="000080"/>
                </a:solidFill>
              </a:rPr>
              <a:t>    </a:t>
            </a:r>
            <a:r>
              <a:rPr kumimoji="0" lang="en-US" altLang="ko-KR" sz="1050" dirty="0" err="1">
                <a:solidFill>
                  <a:srgbClr val="000080"/>
                </a:solidFill>
              </a:rPr>
              <a:t>println</a:t>
            </a:r>
            <a:r>
              <a:rPr kumimoji="0" lang="en-US" altLang="ko-KR" sz="1050" dirty="0">
                <a:solidFill>
                  <a:srgbClr val="000080"/>
                </a:solidFill>
              </a:rPr>
              <a:t>("spark test completed")</a:t>
            </a:r>
          </a:p>
          <a:p>
            <a:pPr lvl="0" eaLnBrk="0" latinLnBrk="0" hangingPunct="0"/>
            <a:r>
              <a:rPr kumimoji="0" lang="en-US" altLang="ko-KR" sz="1050" dirty="0">
                <a:solidFill>
                  <a:srgbClr val="000080"/>
                </a:solidFill>
              </a:rPr>
              <a:t>  }</a:t>
            </a:r>
          </a:p>
          <a:p>
            <a:pPr lvl="0" eaLnBrk="0" latinLnBrk="0" hangingPunct="0"/>
            <a:r>
              <a:rPr kumimoji="0" lang="en-US" altLang="ko-KR" sz="1050" dirty="0">
                <a:solidFill>
                  <a:srgbClr val="000080"/>
                </a:solidFill>
              </a:rPr>
              <a:t>}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63" y="1610826"/>
            <a:ext cx="3918144" cy="2908235"/>
          </a:xfrm>
          <a:prstGeom prst="rect">
            <a:avLst/>
          </a:prstGeom>
        </p:spPr>
      </p:pic>
      <p:sp>
        <p:nvSpPr>
          <p:cNvPr id="14" name="말풍선: 모서리가 둥근 사각형 13"/>
          <p:cNvSpPr/>
          <p:nvPr/>
        </p:nvSpPr>
        <p:spPr bwMode="auto">
          <a:xfrm>
            <a:off x="2232596" y="558361"/>
            <a:ext cx="3960440" cy="540060"/>
          </a:xfrm>
          <a:prstGeom prst="wedgeRoundRectCallout">
            <a:avLst>
              <a:gd name="adj1" fmla="val 27111"/>
              <a:gd name="adj2" fmla="val 100880"/>
              <a:gd name="adj3" fmla="val 16667"/>
            </a:avLst>
          </a:prstGeom>
          <a:solidFill>
            <a:schemeClr val="bg2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코드 실행 후</a:t>
            </a:r>
            <a:endParaRPr lang="en-US" altLang="ko-KR" b="0" dirty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Workspace</a:t>
            </a:r>
            <a:r>
              <a:rPr lang="ko-KR" altLang="en-US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내에 </a:t>
            </a:r>
            <a:r>
              <a:rPr lang="en-US" altLang="ko-KR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test</a:t>
            </a:r>
            <a:r>
              <a:rPr lang="ko-KR" altLang="en-US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폴더 내에 결과파일 생성 확인</a:t>
            </a:r>
            <a:endParaRPr lang="en-US" altLang="ko-KR" b="0" dirty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652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6-4. IntelliJ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  <p:grpSp>
        <p:nvGrpSpPr>
          <p:cNvPr id="18" name="그룹 9"/>
          <p:cNvGrpSpPr>
            <a:grpSpLocks/>
          </p:cNvGrpSpPr>
          <p:nvPr/>
        </p:nvGrpSpPr>
        <p:grpSpPr bwMode="auto">
          <a:xfrm>
            <a:off x="341014" y="794645"/>
            <a:ext cx="7397503" cy="490250"/>
            <a:chOff x="662673" y="1980431"/>
            <a:chExt cx="9978476" cy="648113"/>
          </a:xfrm>
        </p:grpSpPr>
        <p:pic>
          <p:nvPicPr>
            <p:cNvPr id="20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911746" y="2055249"/>
              <a:ext cx="312101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실행가능한 파일 생성하기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r="66143" b="26152"/>
          <a:stretch/>
        </p:blipFill>
        <p:spPr>
          <a:xfrm>
            <a:off x="395536" y="1320135"/>
            <a:ext cx="2952327" cy="34545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023" y="1320135"/>
            <a:ext cx="3369629" cy="341185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 bwMode="auto">
          <a:xfrm>
            <a:off x="4499992" y="2283718"/>
            <a:ext cx="1872208" cy="216024"/>
          </a:xfrm>
          <a:prstGeom prst="rect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4518280" y="2704342"/>
            <a:ext cx="1872208" cy="216024"/>
          </a:xfrm>
          <a:prstGeom prst="rect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4518280" y="3124966"/>
            <a:ext cx="1872208" cy="216024"/>
          </a:xfrm>
          <a:prstGeom prst="rect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25558" y="2222743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1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13366" y="2643367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2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213366" y="3063991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3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283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6-4. IntelliJ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  <p:grpSp>
        <p:nvGrpSpPr>
          <p:cNvPr id="18" name="그룹 9"/>
          <p:cNvGrpSpPr>
            <a:grpSpLocks/>
          </p:cNvGrpSpPr>
          <p:nvPr/>
        </p:nvGrpSpPr>
        <p:grpSpPr bwMode="auto">
          <a:xfrm>
            <a:off x="341014" y="794645"/>
            <a:ext cx="7397503" cy="490250"/>
            <a:chOff x="662673" y="1980431"/>
            <a:chExt cx="9978476" cy="648113"/>
          </a:xfrm>
        </p:grpSpPr>
        <p:pic>
          <p:nvPicPr>
            <p:cNvPr id="20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911746" y="2055249"/>
              <a:ext cx="182580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파일 확인하기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96" y="1458860"/>
            <a:ext cx="5591150" cy="304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0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6-4. IntelliJ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  <p:grpSp>
        <p:nvGrpSpPr>
          <p:cNvPr id="18" name="그룹 9"/>
          <p:cNvGrpSpPr>
            <a:grpSpLocks/>
          </p:cNvGrpSpPr>
          <p:nvPr/>
        </p:nvGrpSpPr>
        <p:grpSpPr bwMode="auto">
          <a:xfrm>
            <a:off x="341014" y="794645"/>
            <a:ext cx="7397503" cy="490250"/>
            <a:chOff x="662673" y="1980431"/>
            <a:chExt cx="9978476" cy="648113"/>
          </a:xfrm>
        </p:grpSpPr>
        <p:pic>
          <p:nvPicPr>
            <p:cNvPr id="20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911746" y="2055249"/>
              <a:ext cx="269071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실행 후 결과 확인하기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372638" y="1707654"/>
            <a:ext cx="6192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spark-submit</a:t>
            </a:r>
            <a:r>
              <a:rPr lang="ko-KR" altLang="en-US" dirty="0"/>
              <a:t> --</a:t>
            </a:r>
            <a:r>
              <a:rPr lang="ko-KR" altLang="en-US" dirty="0" err="1"/>
              <a:t>class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B050"/>
                </a:solidFill>
              </a:rPr>
              <a:t>com.haiteam.hk </a:t>
            </a:r>
            <a:r>
              <a:rPr lang="ko-KR" altLang="en-US" dirty="0"/>
              <a:t>kopoMavenProject-haiteam-1.0.jar</a:t>
            </a:r>
          </a:p>
        </p:txBody>
      </p:sp>
      <p:sp>
        <p:nvSpPr>
          <p:cNvPr id="9" name="말풍선: 모서리가 둥근 사각형 8"/>
          <p:cNvSpPr/>
          <p:nvPr/>
        </p:nvSpPr>
        <p:spPr bwMode="auto">
          <a:xfrm>
            <a:off x="3923928" y="2306861"/>
            <a:ext cx="3960440" cy="408905"/>
          </a:xfrm>
          <a:prstGeom prst="wedgeRoundRectCallout">
            <a:avLst>
              <a:gd name="adj1" fmla="val -24144"/>
              <a:gd name="adj2" fmla="val -112456"/>
              <a:gd name="adj3" fmla="val 16667"/>
            </a:avLst>
          </a:prstGeom>
          <a:solidFill>
            <a:schemeClr val="bg2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Jar</a:t>
            </a:r>
            <a:r>
              <a:rPr lang="ko-KR" altLang="en-US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 파일명</a:t>
            </a:r>
            <a:endParaRPr lang="en-US" altLang="ko-KR" b="0" dirty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</p:txBody>
      </p:sp>
      <p:sp>
        <p:nvSpPr>
          <p:cNvPr id="10" name="말풍선: 모서리가 둥근 사각형 9"/>
          <p:cNvSpPr/>
          <p:nvPr/>
        </p:nvSpPr>
        <p:spPr bwMode="auto">
          <a:xfrm>
            <a:off x="1467242" y="3037974"/>
            <a:ext cx="2816725" cy="408905"/>
          </a:xfrm>
          <a:prstGeom prst="wedgeRoundRectCallout">
            <a:avLst>
              <a:gd name="adj1" fmla="val -6615"/>
              <a:gd name="adj2" fmla="val -309243"/>
              <a:gd name="adj3" fmla="val 16667"/>
            </a:avLst>
          </a:prstGeom>
          <a:solidFill>
            <a:schemeClr val="bg2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그룹</a:t>
            </a:r>
            <a:r>
              <a:rPr lang="en-US" altLang="ko-KR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ID </a:t>
            </a:r>
            <a:r>
              <a:rPr lang="ko-KR" altLang="en-US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내 실제 생성한 오브젝트</a:t>
            </a:r>
            <a:endParaRPr lang="en-US" altLang="ko-KR" b="0" dirty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2890683"/>
            <a:ext cx="4572000" cy="187119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41014" y="1301187"/>
            <a:ext cx="6192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spark-submit</a:t>
            </a:r>
            <a:r>
              <a:rPr lang="ko-KR" altLang="en-US" dirty="0"/>
              <a:t> --</a:t>
            </a:r>
            <a:r>
              <a:rPr lang="ko-KR" altLang="en-US" dirty="0" err="1"/>
              <a:t>class</a:t>
            </a:r>
            <a:r>
              <a:rPr lang="ko-KR" altLang="en-US" dirty="0"/>
              <a:t> </a:t>
            </a:r>
            <a:r>
              <a:rPr lang="ko-KR" altLang="en-US" dirty="0" err="1">
                <a:solidFill>
                  <a:srgbClr val="00B050"/>
                </a:solidFill>
              </a:rPr>
              <a:t>com</a:t>
            </a:r>
            <a:r>
              <a:rPr lang="en-US" altLang="ko-KR" dirty="0">
                <a:solidFill>
                  <a:srgbClr val="00B050"/>
                </a:solidFill>
              </a:rPr>
              <a:t>.</a:t>
            </a:r>
            <a:r>
              <a:rPr lang="en-US" altLang="ko-KR" dirty="0" err="1">
                <a:solidFill>
                  <a:srgbClr val="00B050"/>
                </a:solidFill>
              </a:rPr>
              <a:t>kopo.testModule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kopoMavenProject-haiteam-1.0.jar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562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6-4. IntelliJ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  <p:grpSp>
        <p:nvGrpSpPr>
          <p:cNvPr id="18" name="그룹 9"/>
          <p:cNvGrpSpPr>
            <a:grpSpLocks/>
          </p:cNvGrpSpPr>
          <p:nvPr/>
        </p:nvGrpSpPr>
        <p:grpSpPr bwMode="auto">
          <a:xfrm>
            <a:off x="341014" y="794645"/>
            <a:ext cx="7397503" cy="490250"/>
            <a:chOff x="662673" y="1980431"/>
            <a:chExt cx="9978476" cy="648113"/>
          </a:xfrm>
        </p:grpSpPr>
        <p:pic>
          <p:nvPicPr>
            <p:cNvPr id="20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911746" y="2055249"/>
              <a:ext cx="269071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실행 후 결과 확인하기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995686"/>
            <a:ext cx="2992760" cy="16834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896" y="1827485"/>
            <a:ext cx="4788024" cy="257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7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6-5. </a:t>
            </a:r>
            <a:r>
              <a:rPr lang="en-US" altLang="ko-KR" sz="240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PostgreSql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  <p:grpSp>
        <p:nvGrpSpPr>
          <p:cNvPr id="22" name="그룹 9"/>
          <p:cNvGrpSpPr>
            <a:grpSpLocks/>
          </p:cNvGrpSpPr>
          <p:nvPr/>
        </p:nvGrpSpPr>
        <p:grpSpPr bwMode="auto">
          <a:xfrm>
            <a:off x="251520" y="771550"/>
            <a:ext cx="8541138" cy="3987251"/>
            <a:chOff x="457654" y="1980431"/>
            <a:chExt cx="11521123" cy="5271167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1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2" name="직사각형 41"/>
            <p:cNvSpPr/>
            <p:nvPr/>
          </p:nvSpPr>
          <p:spPr>
            <a:xfrm>
              <a:off x="911746" y="2055249"/>
              <a:ext cx="136307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설치 방법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483369" y="1851670"/>
            <a:ext cx="2576463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1. PostgreSQL </a:t>
            </a: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다운로드</a:t>
            </a:r>
            <a:endParaRPr lang="ko-KR" altLang="en-US" sz="14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83368" y="4104761"/>
            <a:ext cx="257646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indent="-72000">
              <a:buFont typeface="Arial" panose="020B0604020202020204" pitchFamily="34" charset="0"/>
              <a:buChar char="•"/>
            </a:pPr>
            <a:r>
              <a:rPr lang="ko-KR" altLang="en-US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위치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4"/>
              </a:rPr>
              <a:t>Click</a:t>
            </a:r>
            <a:endParaRPr lang="en-US" altLang="ko-KR" sz="8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indent="-72000">
              <a:buFont typeface="Arial" panose="020B0604020202020204" pitchFamily="34" charset="0"/>
              <a:buChar char="•"/>
            </a:pPr>
            <a:r>
              <a:rPr lang="ko-KR" altLang="en-US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</a:t>
            </a:r>
          </a:p>
          <a:p>
            <a:pPr indent="-72000">
              <a:buFont typeface="Arial" panose="020B0604020202020204" pitchFamily="34" charset="0"/>
              <a:buChar char="•"/>
            </a:pP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PW →  </a:t>
            </a:r>
            <a:r>
              <a:rPr lang="en-US" altLang="ko-KR" sz="8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kopo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(recommend)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3229249" y="1853856"/>
            <a:ext cx="2576463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2.DB </a:t>
            </a:r>
            <a:r>
              <a:rPr lang="ko-KR" altLang="en-US" sz="1400" dirty="0" err="1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연결설정</a:t>
            </a:r>
            <a:endParaRPr lang="ko-KR" altLang="en-US" sz="14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229248" y="4104762"/>
            <a:ext cx="257646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indent="-72000">
              <a:buFont typeface="Arial" panose="020B0604020202020204" pitchFamily="34" charset="0"/>
              <a:buChar char="•"/>
            </a:pP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SET: PGADMIN3 →  Click “connection” icon</a:t>
            </a:r>
          </a:p>
          <a:p>
            <a:pPr indent="-72000">
              <a:buFont typeface="Arial" panose="020B0604020202020204" pitchFamily="34" charset="0"/>
              <a:buChar char="•"/>
            </a:pP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SET: </a:t>
            </a:r>
            <a:r>
              <a:rPr lang="ko-KR" altLang="en-US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커넥션 생성</a:t>
            </a:r>
            <a:r>
              <a:rPr lang="en-US" altLang="ko-KR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TestDB</a:t>
            </a:r>
            <a:endParaRPr lang="pt-BR" altLang="ko-KR" sz="8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998253" y="1860157"/>
            <a:ext cx="2576463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테스트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998252" y="4104760"/>
            <a:ext cx="257646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indent="-72000">
              <a:buFont typeface="Arial" panose="020B0604020202020204" pitchFamily="34" charset="0"/>
              <a:buChar char="•"/>
            </a:pPr>
            <a:r>
              <a:rPr lang="ko-KR" altLang="en-US" sz="8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 없음 확인</a:t>
            </a:r>
            <a:endParaRPr lang="en-US" altLang="ko-KR" sz="8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83369" y="1347614"/>
            <a:ext cx="8091346" cy="42941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 dirty="0">
                <a:hlinkClick r:id="rId4"/>
              </a:rPr>
              <a:t>https://qiita.com/jTakasuRyuji/items/8132fb98c996b4368ed5</a:t>
            </a:r>
            <a:endParaRPr lang="en-US" altLang="ko-KR" dirty="0"/>
          </a:p>
          <a:p>
            <a:r>
              <a:rPr lang="en-US" altLang="ko-KR" dirty="0">
                <a:hlinkClick r:id="rId5"/>
              </a:rPr>
              <a:t>https://www.pgadmin.org/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6"/>
          <a:srcRect l="11413" t="16632" r="48425" b="11834"/>
          <a:stretch/>
        </p:blipFill>
        <p:spPr>
          <a:xfrm>
            <a:off x="483368" y="2239781"/>
            <a:ext cx="2576464" cy="16273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7"/>
          <a:srcRect l="4000" t="5926" r="41250" b="26222"/>
          <a:stretch/>
        </p:blipFill>
        <p:spPr>
          <a:xfrm>
            <a:off x="3229248" y="2224818"/>
            <a:ext cx="2576464" cy="1642344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4862" y="2208323"/>
            <a:ext cx="2589853" cy="163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82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 bwMode="auto">
          <a:xfrm>
            <a:off x="2339752" y="1946442"/>
            <a:ext cx="3888432" cy="2592288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HY견고딕" pitchFamily="18" charset="-127"/>
            </a:endParaRPr>
          </a:p>
        </p:txBody>
      </p: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 방법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19288" y="2988278"/>
            <a:ext cx="1351273" cy="42862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통계방식</a:t>
            </a: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활용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533943" y="2955218"/>
            <a:ext cx="1071570" cy="4286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클러스터링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(Clustering)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541872" y="2032428"/>
            <a:ext cx="3542296" cy="500636"/>
          </a:xfrm>
          <a:prstGeom prst="roundRect">
            <a:avLst/>
          </a:prstGeom>
          <a:solidFill>
            <a:srgbClr val="0070C0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 학습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(Supervised Learning)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412784" y="2988278"/>
            <a:ext cx="1304261" cy="42862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회귀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(Regression)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094610" y="2988278"/>
            <a:ext cx="1304261" cy="42862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분류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(Classification)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516216" y="2018450"/>
            <a:ext cx="2232248" cy="500636"/>
          </a:xfrm>
          <a:prstGeom prst="roundRect">
            <a:avLst/>
          </a:prstGeom>
          <a:solidFill>
            <a:srgbClr val="0070C0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비지도 학습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(Unsupervised Learning)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339752" y="3526344"/>
            <a:ext cx="1616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Linear Regression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Decision Tree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3751" y="2698275"/>
            <a:ext cx="285656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28950" y="2711279"/>
            <a:ext cx="287258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01899" y="2723535"/>
            <a:ext cx="293670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33942" y="2684783"/>
            <a:ext cx="293670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67944" y="3548779"/>
            <a:ext cx="22220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Logistic Regression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베이지언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분류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SVM </a:t>
            </a:r>
            <a:b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(Scalable Vector Machine)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44208" y="3532714"/>
            <a:ext cx="2061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K-means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Gaussian Mixture Model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1172" y="3532714"/>
            <a:ext cx="14943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Time-Series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Clustering using</a:t>
            </a:r>
            <a:b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quantile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Moving average</a:t>
            </a:r>
          </a:p>
        </p:txBody>
      </p:sp>
      <p:sp>
        <p:nvSpPr>
          <p:cNvPr id="20" name="직사각형 19"/>
          <p:cNvSpPr/>
          <p:nvPr/>
        </p:nvSpPr>
        <p:spPr bwMode="auto">
          <a:xfrm>
            <a:off x="6444207" y="1946442"/>
            <a:ext cx="2385127" cy="2592288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HY견고딕" pitchFamily="18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499734" y="1946442"/>
            <a:ext cx="1623994" cy="2592288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HY견고딕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9453" y="2038930"/>
            <a:ext cx="1419971" cy="500636"/>
          </a:xfrm>
          <a:prstGeom prst="roundRect">
            <a:avLst/>
          </a:prstGeom>
          <a:solidFill>
            <a:srgbClr val="0070C0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통계적 접근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(Statistics)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3" name="Picture 26" descr="그림2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56468" y="773720"/>
            <a:ext cx="7397503" cy="49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직사각형 23"/>
          <p:cNvSpPr/>
          <p:nvPr/>
        </p:nvSpPr>
        <p:spPr bwMode="auto">
          <a:xfrm>
            <a:off x="641117" y="830314"/>
            <a:ext cx="1582781" cy="351528"/>
          </a:xfrm>
          <a:prstGeom prst="rect">
            <a:avLst/>
          </a:prstGeom>
          <a:noFill/>
        </p:spPr>
        <p:txBody>
          <a:bodyPr wrap="none" lIns="104287" tIns="52144" rIns="104287" bIns="52144">
            <a:spAutoFit/>
          </a:bodyPr>
          <a:lstStyle/>
          <a:p>
            <a:pPr marL="0" marR="0" lvl="0" indent="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방법의 종류</a:t>
            </a:r>
            <a:endParaRPr kumimoji="1" lang="en-US" altLang="ko-KR" sz="16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869543" y="4949007"/>
            <a:ext cx="131318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 방법 및 데모</a:t>
            </a:r>
            <a:endParaRPr kumimoji="1" lang="ko-KR" altLang="en-US" sz="900" b="0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6468" y="1275606"/>
            <a:ext cx="8372866" cy="500636"/>
          </a:xfrm>
          <a:prstGeom prst="roundRect">
            <a:avLst/>
          </a:prstGeom>
          <a:solidFill>
            <a:schemeClr val="tx2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58165" y="4350147"/>
            <a:ext cx="1694695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답이 없는 상황에서 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주어진 데이터를 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가장 잘 설명하는 방법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707254" y="4542238"/>
            <a:ext cx="3153427" cy="4616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답과 연관데이터의 특성을 학습하여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미래에 특성만 활용하여 답을 유추하는 방법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75604" y="4525777"/>
            <a:ext cx="1672253" cy="4616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통계 기법을 활용하여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문제를 풀어내는 방법</a:t>
            </a:r>
          </a:p>
        </p:txBody>
      </p:sp>
    </p:spTree>
    <p:extLst>
      <p:ext uri="{BB962C8B-B14F-4D97-AF65-F5344CB8AC3E}">
        <p14:creationId xmlns:p14="http://schemas.microsoft.com/office/powerpoint/2010/main" val="300899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7869543" y="4949007"/>
            <a:ext cx="131318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 방법 및 데모</a:t>
            </a:r>
            <a:endParaRPr kumimoji="1" lang="ko-KR" altLang="en-US" sz="900" b="0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CED3460-E097-44AF-A4C4-D7A2FC36961D}"/>
              </a:ext>
            </a:extLst>
          </p:cNvPr>
          <p:cNvGrpSpPr/>
          <p:nvPr/>
        </p:nvGrpSpPr>
        <p:grpSpPr>
          <a:xfrm>
            <a:off x="467540" y="1059580"/>
            <a:ext cx="8208915" cy="1450364"/>
            <a:chOff x="1030212" y="5406537"/>
            <a:chExt cx="7090351" cy="820675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A4F0F754-D87D-4BCC-B242-9E2E74088D53}"/>
                </a:ext>
              </a:extLst>
            </p:cNvPr>
            <p:cNvGrpSpPr/>
            <p:nvPr/>
          </p:nvGrpSpPr>
          <p:grpSpPr>
            <a:xfrm>
              <a:off x="1030215" y="5406537"/>
              <a:ext cx="7090348" cy="820675"/>
              <a:chOff x="469295" y="4866736"/>
              <a:chExt cx="3188352" cy="1907648"/>
            </a:xfrm>
          </p:grpSpPr>
          <p:sp>
            <p:nvSpPr>
              <p:cNvPr id="33" name="사다리꼴 32">
                <a:extLst>
                  <a:ext uri="{FF2B5EF4-FFF2-40B4-BE49-F238E27FC236}">
                    <a16:creationId xmlns:a16="http://schemas.microsoft.com/office/drawing/2014/main" id="{2551369E-272D-4B89-A5D6-88318134E3C1}"/>
                  </a:ext>
                </a:extLst>
              </p:cNvPr>
              <p:cNvSpPr/>
              <p:nvPr/>
            </p:nvSpPr>
            <p:spPr>
              <a:xfrm>
                <a:off x="469295" y="4866736"/>
                <a:ext cx="3188352" cy="154532"/>
              </a:xfrm>
              <a:prstGeom prst="trapezoid">
                <a:avLst>
                  <a:gd name="adj" fmla="val 224606"/>
                </a:avLst>
              </a:prstGeom>
              <a:solidFill>
                <a:srgbClr val="0070C0"/>
              </a:solidFill>
              <a:ln w="63500" cap="sq" cmpd="sng">
                <a:noFill/>
                <a:bevel/>
                <a:headEnd type="none" w="lg" len="med"/>
                <a:tailEnd type="none" w="lg" len="med"/>
              </a:ln>
              <a:effectLst/>
            </p:spPr>
            <p:txBody>
              <a:bodyPr wrap="none" lIns="75344" tIns="37672" rIns="75344" bIns="37672" anchor="ctr"/>
              <a:lstStyle/>
              <a:p>
                <a:pPr defTabSz="958142"/>
                <a:endParaRPr lang="ko-KR" altLang="en-US" sz="1654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34" name="모서리가 둥근 직사각형 83">
                <a:extLst>
                  <a:ext uri="{FF2B5EF4-FFF2-40B4-BE49-F238E27FC236}">
                    <a16:creationId xmlns:a16="http://schemas.microsoft.com/office/drawing/2014/main" id="{B5E61F10-6D4F-4E6C-950A-8ADD8EB282E9}"/>
                  </a:ext>
                </a:extLst>
              </p:cNvPr>
              <p:cNvSpPr/>
              <p:nvPr/>
            </p:nvSpPr>
            <p:spPr>
              <a:xfrm rot="16200000">
                <a:off x="1150292" y="4267031"/>
                <a:ext cx="1826357" cy="3188350"/>
              </a:xfrm>
              <a:prstGeom prst="roundRect">
                <a:avLst>
                  <a:gd name="adj" fmla="val 2931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15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63500" dist="38100" dir="5400000" algn="t" rotWithShape="0">
                  <a:prstClr val="black">
                    <a:alpha val="40000"/>
                  </a:prstClr>
                </a:outerShdw>
              </a:effectLst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735" dirty="0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CAB5950-7625-4DA2-92AC-F3B7FF78A3FB}"/>
                </a:ext>
              </a:extLst>
            </p:cNvPr>
            <p:cNvSpPr/>
            <p:nvPr/>
          </p:nvSpPr>
          <p:spPr>
            <a:xfrm>
              <a:off x="1030212" y="5523519"/>
              <a:ext cx="7090344" cy="6791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컴퓨터가 이해하는 코드는 어느 바보나 다 짤 수 있다</a:t>
              </a:r>
              <a:r>
                <a:rPr lang="en-US" altLang="ko-KR" sz="2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  <a:p>
              <a:pPr algn="ctr"/>
              <a:r>
                <a:rPr lang="ko-KR" altLang="en-US" sz="2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훌륭한 프로그래머는 사람이 이해할 수 있는 코드를 짠다</a:t>
              </a:r>
              <a:endParaRPr lang="en-US" altLang="ko-KR" sz="2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 algn="ctr">
                <a:buFontTx/>
                <a:buChar char="-"/>
              </a:pPr>
              <a:r>
                <a:rPr lang="ko-KR" altLang="en-US" sz="2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마틴 </a:t>
              </a:r>
              <a:r>
                <a:rPr lang="ko-KR" altLang="en-US" sz="2400" dirty="0" err="1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파울러</a:t>
              </a:r>
              <a:r>
                <a:rPr lang="ko-KR" altLang="en-US" sz="2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2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(Martin Fowler)</a:t>
              </a:r>
              <a:endParaRPr lang="ko-KR" altLang="en-US" sz="2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026" name="Picture 2" descr="http://mblogthumb4.phinf.naver.net/20140822_203/kjooi99_1408673917920IVPSF_PNG/Persuade.png?type=w2">
            <a:extLst>
              <a:ext uri="{FF2B5EF4-FFF2-40B4-BE49-F238E27FC236}">
                <a16:creationId xmlns:a16="http://schemas.microsoft.com/office/drawing/2014/main" id="{40639D2E-F886-46C2-B8FC-E1517D5C1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861" y="2582381"/>
            <a:ext cx="2376263" cy="239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39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 방법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7869543" y="4949007"/>
            <a:ext cx="131318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 방법 및 데모</a:t>
            </a: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231880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엔지니어의 역할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</a:p>
          </p:txBody>
        </p:sp>
      </p:grpSp>
      <p:graphicFrame>
        <p:nvGraphicFramePr>
          <p:cNvPr id="44" name="표 43"/>
          <p:cNvGraphicFramePr>
            <a:graphicFrameLocks noGrp="1"/>
          </p:cNvGraphicFramePr>
          <p:nvPr>
            <p:extLst/>
          </p:nvPr>
        </p:nvGraphicFramePr>
        <p:xfrm>
          <a:off x="539552" y="1320561"/>
          <a:ext cx="7920879" cy="3423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1476726495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369788168"/>
                    </a:ext>
                  </a:extLst>
                </a:gridCol>
                <a:gridCol w="5184575">
                  <a:extLst>
                    <a:ext uri="{9D8B030D-6E8A-4147-A177-3AD203B41FA5}">
                      <a16:colId xmlns:a16="http://schemas.microsoft.com/office/drawing/2014/main" val="4271703009"/>
                    </a:ext>
                  </a:extLst>
                </a:gridCol>
              </a:tblGrid>
              <a:tr h="344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엔지니어의 역할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3457658"/>
                  </a:ext>
                </a:extLst>
              </a:tr>
              <a:tr h="336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 탐색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분석 작업을 위한 필요 데이터를 정의하고 유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/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무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100632"/>
                  </a:ext>
                </a:extLst>
              </a:tr>
              <a:tr h="494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연동 데이터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저장된 데이터의 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</a:t>
                      </a:r>
                      <a:r>
                        <a:rPr lang="ko-KR" altLang="en-US" sz="13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시스템이름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</a:t>
                      </a:r>
                      <a:r>
                        <a:rPr lang="ko-KR" altLang="en-US" sz="13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저장타입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(RDB/FILE), 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용량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</a:t>
                      </a:r>
                      <a:r>
                        <a:rPr lang="en-US" altLang="ko-KR" sz="13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</a:t>
                      </a:r>
                      <a:r>
                        <a:rPr lang="ko-KR" altLang="en-US" sz="1300" baseline="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획득주기</a:t>
                      </a:r>
                      <a:r>
                        <a:rPr lang="ko-KR" altLang="en-US" sz="13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등을 문서화한다</a:t>
                      </a:r>
                      <a:r>
                        <a:rPr lang="en-US" altLang="ko-KR" sz="13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434810"/>
                  </a:ext>
                </a:extLst>
              </a:tr>
              <a:tr h="566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 정제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비정상 데이터를 정제한다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또는 유효데이터라 하더라도 데이터를 사용할 수 있도록 가공한다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)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635971"/>
                  </a:ext>
                </a:extLst>
              </a:tr>
              <a:tr h="336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4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분석모델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문제를 해결하기</a:t>
                      </a:r>
                      <a:r>
                        <a:rPr lang="ko-KR" altLang="en-US" sz="13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위한 최적의 </a:t>
                      </a:r>
                      <a:r>
                        <a:rPr lang="ko-KR" altLang="en-US" sz="1300" baseline="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분석모델을</a:t>
                      </a:r>
                      <a:r>
                        <a:rPr lang="ko-KR" altLang="en-US" sz="13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적용한다 </a:t>
                      </a:r>
                      <a:r>
                        <a:rPr lang="en-US" altLang="ko-KR" sz="13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</a:t>
                      </a:r>
                      <a:r>
                        <a:rPr lang="ko-KR" altLang="en-US" sz="13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 </a:t>
                      </a:r>
                      <a:r>
                        <a:rPr lang="ko-KR" altLang="en-US" sz="1300" baseline="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사이언티스트</a:t>
                      </a:r>
                      <a:r>
                        <a:rPr lang="en-US" altLang="ko-KR" sz="13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)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999222"/>
                  </a:ext>
                </a:extLst>
              </a:tr>
              <a:tr h="336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5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검증 및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분석모델의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정확도를 검증한다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18230"/>
                  </a:ext>
                </a:extLst>
              </a:tr>
              <a:tr h="336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6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분석모델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튜닝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개선점을 모델에 반영한다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0792672"/>
                  </a:ext>
                </a:extLst>
              </a:tr>
              <a:tr h="336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7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배포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프로그래머 없이 주기적으로 작동하도록 시스템화 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781411"/>
                  </a:ext>
                </a:extLst>
              </a:tr>
              <a:tr h="336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8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유지보수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VOC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를 접수 받아 모델을 보완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/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개선 한다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756064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88A8321-1008-4845-BB2E-2E4B6CF3C03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126760" y="1343592"/>
          <a:ext cx="7920879" cy="16154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1476726495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369788168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20376482"/>
                    </a:ext>
                  </a:extLst>
                </a:gridCol>
                <a:gridCol w="1036915">
                  <a:extLst>
                    <a:ext uri="{9D8B030D-6E8A-4147-A177-3AD203B41FA5}">
                      <a16:colId xmlns:a16="http://schemas.microsoft.com/office/drawing/2014/main" val="4271703009"/>
                    </a:ext>
                  </a:extLst>
                </a:gridCol>
                <a:gridCol w="1036915">
                  <a:extLst>
                    <a:ext uri="{9D8B030D-6E8A-4147-A177-3AD203B41FA5}">
                      <a16:colId xmlns:a16="http://schemas.microsoft.com/office/drawing/2014/main" val="1754314649"/>
                    </a:ext>
                  </a:extLst>
                </a:gridCol>
                <a:gridCol w="1036915">
                  <a:extLst>
                    <a:ext uri="{9D8B030D-6E8A-4147-A177-3AD203B41FA5}">
                      <a16:colId xmlns:a16="http://schemas.microsoft.com/office/drawing/2014/main" val="3078071359"/>
                    </a:ext>
                  </a:extLst>
                </a:gridCol>
                <a:gridCol w="1036915">
                  <a:extLst>
                    <a:ext uri="{9D8B030D-6E8A-4147-A177-3AD203B41FA5}">
                      <a16:colId xmlns:a16="http://schemas.microsoft.com/office/drawing/2014/main" val="2406828818"/>
                    </a:ext>
                  </a:extLst>
                </a:gridCol>
                <a:gridCol w="1036915">
                  <a:extLst>
                    <a:ext uri="{9D8B030D-6E8A-4147-A177-3AD203B41FA5}">
                      <a16:colId xmlns:a16="http://schemas.microsoft.com/office/drawing/2014/main" val="145546049"/>
                    </a:ext>
                  </a:extLst>
                </a:gridCol>
              </a:tblGrid>
              <a:tr h="2176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식별자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시스템명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저장타입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크기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획득주기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컬럼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457658"/>
                  </a:ext>
                </a:extLst>
              </a:tr>
              <a:tr h="336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IF-001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실적정보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RDB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10G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매주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100632"/>
                  </a:ext>
                </a:extLst>
              </a:tr>
              <a:tr h="494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IF-002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가격정보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B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엑셀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1G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매일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34810"/>
                  </a:ext>
                </a:extLst>
              </a:tr>
              <a:tr h="494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IF-003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연휴정보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C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0.5G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716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380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056 -0.11235 L -0.88403 -0.1885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674" y="-3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045E-16 1.23457E-7 L 3.33333E-6 1.7284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5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통계적 접근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04478" y="773720"/>
            <a:ext cx="8541138" cy="3987251"/>
            <a:chOff x="304478" y="773720"/>
            <a:chExt cx="8541138" cy="3987251"/>
          </a:xfrm>
        </p:grpSpPr>
        <p:sp>
          <p:nvSpPr>
            <p:cNvPr id="13" name="모서리가 둥근 직사각형 12"/>
            <p:cNvSpPr/>
            <p:nvPr/>
          </p:nvSpPr>
          <p:spPr bwMode="auto">
            <a:xfrm>
              <a:off x="304478" y="937126"/>
              <a:ext cx="8541138" cy="3823845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56468" y="773720"/>
              <a:ext cx="7397503" cy="49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 bwMode="auto">
            <a:xfrm>
              <a:off x="641117" y="830314"/>
              <a:ext cx="2068492" cy="351528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개념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]- </a:t>
              </a:r>
              <a:r>
                <a:rPr kumimoji="1" lang="ko-KR" altLang="en-US" sz="1600" b="1" i="0" u="none" strike="noStrike" kern="1200" cap="none" spc="0" normalizeH="0" baseline="0" noProof="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통계함수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활용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6" name="타원 25"/>
          <p:cNvSpPr/>
          <p:nvPr/>
        </p:nvSpPr>
        <p:spPr bwMode="auto">
          <a:xfrm>
            <a:off x="556331" y="1608266"/>
            <a:ext cx="954832" cy="53072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HY견고딕" pitchFamily="18" charset="-127"/>
              </a:rPr>
              <a:t>제품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  <a:cs typeface="HY견고딕" pitchFamily="18" charset="-127"/>
            </a:endParaRPr>
          </a:p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HY견고딕" pitchFamily="18" charset="-127"/>
              </a:rPr>
              <a:t>판매량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425885" y="1728478"/>
            <a:ext cx="229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=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112115" y="852981"/>
            <a:ext cx="285656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A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305649" y="1491630"/>
            <a:ext cx="2246723" cy="821698"/>
            <a:chOff x="3439386" y="3023122"/>
            <a:chExt cx="5017443" cy="1688194"/>
          </a:xfrm>
        </p:grpSpPr>
        <p:cxnSp>
          <p:nvCxnSpPr>
            <p:cNvPr id="18" name="직선 연결선 17"/>
            <p:cNvCxnSpPr/>
            <p:nvPr/>
          </p:nvCxnSpPr>
          <p:spPr>
            <a:xfrm flipV="1">
              <a:off x="5360158" y="3023122"/>
              <a:ext cx="0" cy="1391197"/>
            </a:xfrm>
            <a:prstGeom prst="line">
              <a:avLst/>
            </a:prstGeom>
            <a:ln w="19050"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/>
            <a:srcRect l="36550" b="18211"/>
            <a:stretch/>
          </p:blipFill>
          <p:spPr>
            <a:xfrm>
              <a:off x="5273245" y="3077445"/>
              <a:ext cx="3183584" cy="1336313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4"/>
            <a:srcRect l="38282" t="80480"/>
            <a:stretch/>
          </p:blipFill>
          <p:spPr>
            <a:xfrm>
              <a:off x="5360158" y="4392016"/>
              <a:ext cx="3096671" cy="318935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4"/>
            <a:srcRect r="61718"/>
            <a:stretch/>
          </p:blipFill>
          <p:spPr>
            <a:xfrm>
              <a:off x="3439386" y="3077445"/>
              <a:ext cx="1920771" cy="1633871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664408" y="1759255"/>
                <a:ext cx="459221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ko-KR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ko-KR" altLang="en-US" sz="1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평</m:t>
                    </m:r>
                    <m:r>
                      <a:rPr lang="ko-KR" alt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균</m:t>
                    </m:r>
                    <m:r>
                      <a:rPr lang="ko-KR" altLang="en-US" sz="1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판</m:t>
                    </m:r>
                    <m:r>
                      <a:rPr lang="ko-KR" alt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매</m:t>
                    </m:r>
                    <m:r>
                      <a:rPr lang="ko-KR" altLang="en-US" sz="1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량</m:t>
                    </m:r>
                    <m:r>
                      <a:rPr kumimoji="1" lang="en-US" altLang="ko-KR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×(</m:t>
                    </m:r>
                    <m:r>
                      <a:rPr kumimoji="1" lang="ko-KR" alt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예</m:t>
                    </m:r>
                  </m:oMath>
                </a14:m>
                <a:r>
                  <a:rPr kumimoji="1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측주차 계절성 지수 </a:t>
                </a:r>
                <a:r>
                  <a:rPr kumimoji="1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/ </a:t>
                </a:r>
                <a:r>
                  <a:rPr kumimoji="1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최근 계절성 지수</a:t>
                </a:r>
                <a:r>
                  <a:rPr kumimoji="1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)</a:t>
                </a:r>
                <a:endParaRPr kumimoji="1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408" y="1759255"/>
                <a:ext cx="4592219" cy="215444"/>
              </a:xfrm>
              <a:prstGeom prst="rect">
                <a:avLst/>
              </a:prstGeom>
              <a:blipFill>
                <a:blip r:embed="rId5"/>
                <a:stretch>
                  <a:fillRect l="-930" t="-28571" r="-1461" b="-5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직사각형 33"/>
          <p:cNvSpPr/>
          <p:nvPr/>
        </p:nvSpPr>
        <p:spPr>
          <a:xfrm>
            <a:off x="7869543" y="4949007"/>
            <a:ext cx="131318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 방법 및 데모</a:t>
            </a:r>
            <a:endParaRPr kumimoji="1" lang="ko-KR" altLang="en-US" sz="900" b="0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41117" y="2211710"/>
            <a:ext cx="8155424" cy="2404357"/>
            <a:chOff x="-228977" y="5496344"/>
            <a:chExt cx="8155424" cy="2404357"/>
          </a:xfrm>
        </p:grpSpPr>
        <p:sp>
          <p:nvSpPr>
            <p:cNvPr id="61" name="직사각형 60"/>
            <p:cNvSpPr/>
            <p:nvPr/>
          </p:nvSpPr>
          <p:spPr>
            <a:xfrm>
              <a:off x="-129322" y="6244939"/>
              <a:ext cx="3806825" cy="1655762"/>
            </a:xfrm>
            <a:prstGeom prst="rect">
              <a:avLst/>
            </a:prstGeom>
            <a:solidFill>
              <a:srgbClr val="808080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1pPr>
              <a:lvl2pPr marL="742950" indent="-28575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2pPr>
              <a:lvl3pPr marL="11430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3pPr>
              <a:lvl4pPr marL="16002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4pPr>
              <a:lvl5pPr marL="20574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TextBox 29"/>
            <p:cNvSpPr txBox="1">
              <a:spLocks noChangeArrowheads="1"/>
            </p:cNvSpPr>
            <p:nvPr/>
          </p:nvSpPr>
          <p:spPr bwMode="auto">
            <a:xfrm>
              <a:off x="-8672" y="6389401"/>
              <a:ext cx="355282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1pPr>
              <a:lvl2pPr marL="742950" indent="-28575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2pPr>
              <a:lvl3pPr marL="11430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3pPr>
              <a:lvl4pPr marL="16002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4pPr>
              <a:lvl5pPr marL="20574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계절성 지수 산출 모델</a:t>
              </a:r>
            </a:p>
          </p:txBody>
        </p:sp>
        <p:sp>
          <p:nvSpPr>
            <p:cNvPr id="63" name="TextBox 32"/>
            <p:cNvSpPr txBox="1">
              <a:spLocks noChangeArrowheads="1"/>
            </p:cNvSpPr>
            <p:nvPr/>
          </p:nvSpPr>
          <p:spPr bwMode="auto">
            <a:xfrm>
              <a:off x="-228977" y="5998876"/>
              <a:ext cx="137088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1pPr>
              <a:lvl2pPr marL="742950" indent="-28575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2pPr>
              <a:lvl3pPr marL="11430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3pPr>
              <a:lvl4pPr marL="16002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4pPr>
              <a:lvl5pPr marL="20574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( 1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 단위 수행 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4119622" y="5800057"/>
              <a:ext cx="3806825" cy="2087563"/>
            </a:xfrm>
            <a:prstGeom prst="rect">
              <a:avLst/>
            </a:prstGeom>
            <a:solidFill>
              <a:srgbClr val="808080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1pPr>
              <a:lvl2pPr marL="742950" indent="-28575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2pPr>
              <a:lvl3pPr marL="11430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3pPr>
              <a:lvl4pPr marL="16002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4pPr>
              <a:lvl5pPr marL="20574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TextBox 34"/>
            <p:cNvSpPr txBox="1">
              <a:spLocks noChangeArrowheads="1"/>
            </p:cNvSpPr>
            <p:nvPr/>
          </p:nvSpPr>
          <p:spPr bwMode="auto">
            <a:xfrm>
              <a:off x="4249797" y="5879432"/>
              <a:ext cx="355282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1pPr>
              <a:lvl2pPr marL="742950" indent="-28575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2pPr>
              <a:lvl3pPr marL="11430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3pPr>
              <a:lvl4pPr marL="16002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4pPr>
              <a:lvl5pPr marL="20574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판매량 수요예측 모델</a:t>
              </a:r>
            </a:p>
          </p:txBody>
        </p:sp>
        <p:sp>
          <p:nvSpPr>
            <p:cNvPr id="66" name="TextBox 35"/>
            <p:cNvSpPr txBox="1">
              <a:spLocks noChangeArrowheads="1"/>
            </p:cNvSpPr>
            <p:nvPr/>
          </p:nvSpPr>
          <p:spPr bwMode="auto">
            <a:xfrm>
              <a:off x="4294247" y="6303295"/>
              <a:ext cx="1184275" cy="8905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1pPr>
              <a:lvl2pPr marL="742950" indent="-28575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2pPr>
              <a:lvl3pPr marL="11430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3pPr>
              <a:lvl4pPr marL="16002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4pPr>
              <a:lvl5pPr marL="20574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5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제품 내</a:t>
              </a:r>
              <a:endPara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5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세부 아이템</a:t>
              </a:r>
            </a:p>
          </p:txBody>
        </p:sp>
        <p:sp>
          <p:nvSpPr>
            <p:cNvPr id="67" name="TextBox 37"/>
            <p:cNvSpPr txBox="1">
              <a:spLocks noChangeArrowheads="1"/>
            </p:cNvSpPr>
            <p:nvPr/>
          </p:nvSpPr>
          <p:spPr bwMode="auto">
            <a:xfrm>
              <a:off x="4082758" y="5496344"/>
              <a:ext cx="9637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1pPr>
              <a:lvl2pPr marL="742950" indent="-28575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2pPr>
              <a:lvl3pPr marL="11430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3pPr>
              <a:lvl4pPr marL="16002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4pPr>
              <a:lvl5pPr marL="20574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kumimoji="1" lang="ko-KR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매주 수행</a:t>
              </a:r>
              <a:r>
                <a:rPr kumimoji="1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699185" y="6303295"/>
              <a:ext cx="930275" cy="504825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</p:spPr>
          <p:txBody>
            <a:bodyPr anchor="ctr"/>
            <a:lstStyle>
              <a:lvl1pPr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1pPr>
              <a:lvl2pPr marL="742950" indent="-28575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2pPr>
              <a:lvl3pPr marL="11430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3pPr>
              <a:lvl4pPr marL="16002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4pPr>
              <a:lvl5pPr marL="20574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5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이상치 </a:t>
              </a:r>
              <a:endPara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5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정제</a:t>
              </a:r>
            </a:p>
          </p:txBody>
        </p:sp>
        <p:sp>
          <p:nvSpPr>
            <p:cNvPr id="69" name="TextBox 46"/>
            <p:cNvSpPr txBox="1">
              <a:spLocks noChangeArrowheads="1"/>
            </p:cNvSpPr>
            <p:nvPr/>
          </p:nvSpPr>
          <p:spPr bwMode="auto">
            <a:xfrm>
              <a:off x="5699185" y="6996730"/>
              <a:ext cx="1978025" cy="27699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1pPr>
              <a:lvl2pPr marL="742950" indent="-28575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2pPr>
              <a:lvl3pPr marL="11430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3pPr>
              <a:lvl4pPr marL="16002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4pPr>
              <a:lvl5pPr marL="20574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예측주차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계절성 반영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781860" y="6303295"/>
              <a:ext cx="931862" cy="504825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</p:spPr>
          <p:txBody>
            <a:bodyPr anchor="ctr"/>
            <a:lstStyle>
              <a:lvl1pPr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1pPr>
              <a:lvl2pPr marL="742950" indent="-28575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2pPr>
              <a:lvl3pPr marL="11430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3pPr>
              <a:lvl4pPr marL="16002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4pPr>
              <a:lvl5pPr marL="20574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2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최근</a:t>
              </a:r>
              <a:endPara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2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판매지수</a:t>
              </a:r>
              <a:endPara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71" name="직선 화살표 연결선 70"/>
            <p:cNvCxnSpPr>
              <a:endCxn id="68" idx="1"/>
            </p:cNvCxnSpPr>
            <p:nvPr/>
          </p:nvCxnSpPr>
          <p:spPr>
            <a:xfrm>
              <a:off x="5478522" y="6555707"/>
              <a:ext cx="220663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cxnSp>
          <p:nvCxnSpPr>
            <p:cNvPr id="72" name="직선 화살표 연결선 71"/>
            <p:cNvCxnSpPr>
              <a:stCxn id="68" idx="3"/>
              <a:endCxn id="70" idx="1"/>
            </p:cNvCxnSpPr>
            <p:nvPr/>
          </p:nvCxnSpPr>
          <p:spPr>
            <a:xfrm flipV="1">
              <a:off x="6629460" y="6555707"/>
              <a:ext cx="152400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sp>
          <p:nvSpPr>
            <p:cNvPr id="73" name="TextBox 60"/>
            <p:cNvSpPr txBox="1">
              <a:spLocks noChangeArrowheads="1"/>
            </p:cNvSpPr>
            <p:nvPr/>
          </p:nvSpPr>
          <p:spPr bwMode="auto">
            <a:xfrm>
              <a:off x="45303" y="6795801"/>
              <a:ext cx="1144588" cy="8905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1pPr>
              <a:lvl2pPr marL="742950" indent="-28575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2pPr>
              <a:lvl3pPr marL="11430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3pPr>
              <a:lvl4pPr marL="16002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4pPr>
              <a:lvl5pPr marL="20574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5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제품 별</a:t>
              </a:r>
              <a:endPara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5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판매 데이터</a:t>
              </a:r>
              <a:endPara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TextBox 63"/>
            <p:cNvSpPr txBox="1">
              <a:spLocks noChangeArrowheads="1"/>
            </p:cNvSpPr>
            <p:nvPr/>
          </p:nvSpPr>
          <p:spPr bwMode="auto">
            <a:xfrm>
              <a:off x="1383566" y="6795801"/>
              <a:ext cx="2081212" cy="90646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0">
              <a:noAutofit/>
            </a:bodyPr>
            <a:lstStyle>
              <a:lvl1pPr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1pPr>
              <a:lvl2pPr marL="742950" indent="-28575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2pPr>
              <a:lvl3pPr marL="11430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3pPr>
              <a:lvl4pPr marL="16002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4pPr>
              <a:lvl5pPr marL="20574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이동평균법 활용한</a:t>
              </a:r>
              <a:endPara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제품별 계절성 지수 산출</a:t>
              </a:r>
            </a:p>
          </p:txBody>
        </p:sp>
        <p:cxnSp>
          <p:nvCxnSpPr>
            <p:cNvPr id="75" name="직선 화살표 연결선 74"/>
            <p:cNvCxnSpPr/>
            <p:nvPr/>
          </p:nvCxnSpPr>
          <p:spPr>
            <a:xfrm>
              <a:off x="1189891" y="7270130"/>
              <a:ext cx="220662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sp>
          <p:nvSpPr>
            <p:cNvPr id="76" name="TextBox 65"/>
            <p:cNvSpPr txBox="1">
              <a:spLocks noChangeArrowheads="1"/>
            </p:cNvSpPr>
            <p:nvPr/>
          </p:nvSpPr>
          <p:spPr bwMode="auto">
            <a:xfrm>
              <a:off x="4294247" y="7527257"/>
              <a:ext cx="3382963" cy="276999"/>
            </a:xfrm>
            <a:prstGeom prst="rect">
              <a:avLst/>
            </a:prstGeom>
            <a:solidFill>
              <a:srgbClr val="89B4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1pPr>
              <a:lvl2pPr marL="742950" indent="-28575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2pPr>
              <a:lvl3pPr marL="11430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3pPr>
              <a:lvl4pPr marL="16002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4pPr>
              <a:lvl5pPr marL="20574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제품 단위 미래 수요량 예측</a:t>
              </a:r>
            </a:p>
          </p:txBody>
        </p:sp>
        <p:cxnSp>
          <p:nvCxnSpPr>
            <p:cNvPr id="77" name="직선 화살표 연결선 76"/>
            <p:cNvCxnSpPr/>
            <p:nvPr/>
          </p:nvCxnSpPr>
          <p:spPr>
            <a:xfrm>
              <a:off x="7248585" y="6808120"/>
              <a:ext cx="0" cy="18861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cxnSp>
          <p:nvCxnSpPr>
            <p:cNvPr id="78" name="직선 화살표 연결선 77"/>
            <p:cNvCxnSpPr/>
            <p:nvPr/>
          </p:nvCxnSpPr>
          <p:spPr>
            <a:xfrm>
              <a:off x="7248585" y="7258340"/>
              <a:ext cx="0" cy="268917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</p:grpSp>
      <p:sp>
        <p:nvSpPr>
          <p:cNvPr id="36" name="TextBox 32"/>
          <p:cNvSpPr txBox="1">
            <a:spLocks noChangeArrowheads="1"/>
          </p:cNvSpPr>
          <p:nvPr/>
        </p:nvSpPr>
        <p:spPr bwMode="auto">
          <a:xfrm>
            <a:off x="1619672" y="2025205"/>
            <a:ext cx="4296369" cy="42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80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Y견고딕" panose="02030600000101010101" pitchFamily="18" charset="-127"/>
              </a:defRPr>
            </a:lvl1pPr>
            <a:lvl2pPr marL="742950" indent="-285750" eaLnBrk="0" hangingPunct="0">
              <a:defRPr kumimoji="1" sz="80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Y견고딕" panose="02030600000101010101" pitchFamily="18" charset="-127"/>
              </a:defRPr>
            </a:lvl2pPr>
            <a:lvl3pPr marL="1143000" indent="-228600" eaLnBrk="0" hangingPunct="0">
              <a:defRPr kumimoji="1" sz="80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Y견고딕" panose="02030600000101010101" pitchFamily="18" charset="-127"/>
              </a:defRPr>
            </a:lvl3pPr>
            <a:lvl4pPr marL="1600200" indent="-228600" eaLnBrk="0" hangingPunct="0">
              <a:defRPr kumimoji="1" sz="80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Y견고딕" panose="02030600000101010101" pitchFamily="18" charset="-127"/>
              </a:defRPr>
            </a:lvl4pPr>
            <a:lvl5pPr marL="2057400" indent="-228600" eaLnBrk="0" hangingPunct="0">
              <a:defRPr kumimoji="1" sz="80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50000"/>
              </a:spcAft>
              <a:defRPr kumimoji="1" sz="80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50000"/>
              </a:spcAft>
              <a:defRPr kumimoji="1" sz="80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50000"/>
              </a:spcAft>
              <a:defRPr kumimoji="1" sz="80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50000"/>
              </a:spcAft>
              <a:defRPr kumimoji="1" sz="80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Y견고딕" panose="02030600000101010101" pitchFamily="18" charset="-127"/>
              </a:defRPr>
            </a:lvl9pPr>
          </a:lstStyle>
          <a:p>
            <a:pPr marL="171450" marR="0" lvl="0" indent="-171450" algn="l" defTabSz="914400" rtl="0" eaLnBrk="1" fontAlgn="base" latinLnBrk="1" hangingPunct="1">
              <a:lnSpc>
                <a:spcPts val="760"/>
              </a:lnSpc>
              <a:spcBef>
                <a:spcPct val="50000"/>
              </a:spcBef>
              <a:spcAft>
                <a:spcPct val="50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평균판매량은</a:t>
            </a:r>
            <a:r>
              <a: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최근 판매량 평균</a:t>
            </a:r>
            <a:r>
              <a:rPr kumimoji="1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단순</a:t>
            </a:r>
            <a:r>
              <a:rPr kumimoji="1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가중</a:t>
            </a:r>
            <a:r>
              <a:rPr kumimoji="1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으로 현재 시점에 몇 개정도 팔리는 척도임</a:t>
            </a:r>
            <a:endParaRPr kumimoji="1" lang="en-US" altLang="ko-KR" sz="8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marR="0" lvl="0" indent="-171450" algn="l" defTabSz="914400" rtl="0" eaLnBrk="1" fontAlgn="base" latinLnBrk="1" hangingPunct="1">
              <a:lnSpc>
                <a:spcPts val="760"/>
              </a:lnSpc>
              <a:spcBef>
                <a:spcPct val="50000"/>
              </a:spcBef>
              <a:spcAft>
                <a:spcPct val="50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계절성 지수는 최근 판매량 대비 예측 주차의 </a:t>
            </a:r>
            <a:r>
              <a:rPr kumimoji="1" lang="ko-KR" altLang="en-US" sz="800" b="1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판매성과</a:t>
            </a:r>
            <a:r>
              <a: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비율임</a:t>
            </a:r>
          </a:p>
        </p:txBody>
      </p:sp>
    </p:spTree>
    <p:extLst>
      <p:ext uri="{BB962C8B-B14F-4D97-AF65-F5344CB8AC3E}">
        <p14:creationId xmlns:p14="http://schemas.microsoft.com/office/powerpoint/2010/main" val="327029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750181"/>
              </p:ext>
            </p:extLst>
          </p:nvPr>
        </p:nvGraphicFramePr>
        <p:xfrm>
          <a:off x="1005990" y="890526"/>
          <a:ext cx="6878378" cy="1652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594">
                  <a:extLst>
                    <a:ext uri="{9D8B030D-6E8A-4147-A177-3AD203B41FA5}">
                      <a16:colId xmlns:a16="http://schemas.microsoft.com/office/drawing/2014/main" val="3343708192"/>
                    </a:ext>
                  </a:extLst>
                </a:gridCol>
                <a:gridCol w="1719594">
                  <a:extLst>
                    <a:ext uri="{9D8B030D-6E8A-4147-A177-3AD203B41FA5}">
                      <a16:colId xmlns:a16="http://schemas.microsoft.com/office/drawing/2014/main" val="3634739243"/>
                    </a:ext>
                  </a:extLst>
                </a:gridCol>
                <a:gridCol w="1350958">
                  <a:extLst>
                    <a:ext uri="{9D8B030D-6E8A-4147-A177-3AD203B41FA5}">
                      <a16:colId xmlns:a16="http://schemas.microsoft.com/office/drawing/2014/main" val="3199850315"/>
                    </a:ext>
                  </a:extLst>
                </a:gridCol>
                <a:gridCol w="1228434">
                  <a:extLst>
                    <a:ext uri="{9D8B030D-6E8A-4147-A177-3AD203B41FA5}">
                      <a16:colId xmlns:a16="http://schemas.microsoft.com/office/drawing/2014/main" val="4162983754"/>
                    </a:ext>
                  </a:extLst>
                </a:gridCol>
                <a:gridCol w="859798">
                  <a:extLst>
                    <a:ext uri="{9D8B030D-6E8A-4147-A177-3AD203B41FA5}">
                      <a16:colId xmlns:a16="http://schemas.microsoft.com/office/drawing/2014/main" val="2075339838"/>
                    </a:ext>
                  </a:extLst>
                </a:gridCol>
              </a:tblGrid>
              <a:tr h="3442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</a:t>
                      </a:r>
                    </a:p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GROUP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ITEM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YEARWEEK</a:t>
                      </a:r>
                      <a:endParaRPr lang="ko-KR" altLang="en-US" sz="105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SALES</a:t>
                      </a:r>
                      <a:endParaRPr lang="ko-KR" altLang="en-US" sz="105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6630228"/>
                  </a:ext>
                </a:extLst>
              </a:tr>
              <a:tr h="310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REF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2DOOR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REF56A01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201801</a:t>
                      </a:r>
                      <a:endParaRPr lang="ko-KR" altLang="en-US" sz="105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105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0616066"/>
                  </a:ext>
                </a:extLst>
              </a:tr>
              <a:tr h="310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REF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2DOOR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REF56A01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201802</a:t>
                      </a:r>
                      <a:endParaRPr lang="ko-KR" altLang="en-US" sz="105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05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4161355"/>
                  </a:ext>
                </a:extLst>
              </a:tr>
              <a:tr h="310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REF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1DOOR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REF56B02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201801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9352287"/>
                  </a:ext>
                </a:extLst>
              </a:tr>
              <a:tr h="310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REF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1DOOR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REF56B02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201802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486618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5273951" y="2985294"/>
            <a:ext cx="436338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 dirty="0"/>
              <a:t>REF</a:t>
            </a:r>
            <a:endParaRPr lang="ko-KR" altLang="en-US" b="0" dirty="0"/>
          </a:p>
        </p:txBody>
      </p:sp>
      <p:sp>
        <p:nvSpPr>
          <p:cNvPr id="25" name="TextBox 24"/>
          <p:cNvSpPr txBox="1"/>
          <p:nvPr/>
        </p:nvSpPr>
        <p:spPr>
          <a:xfrm>
            <a:off x="4083303" y="3541568"/>
            <a:ext cx="720069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 dirty="0"/>
              <a:t>2DOOR</a:t>
            </a:r>
            <a:endParaRPr lang="ko-KR" altLang="en-US" b="0" dirty="0"/>
          </a:p>
        </p:txBody>
      </p:sp>
      <p:sp>
        <p:nvSpPr>
          <p:cNvPr id="26" name="TextBox 25"/>
          <p:cNvSpPr txBox="1"/>
          <p:nvPr/>
        </p:nvSpPr>
        <p:spPr>
          <a:xfrm>
            <a:off x="6116054" y="3557866"/>
            <a:ext cx="720069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 dirty="0"/>
              <a:t>1DOOR</a:t>
            </a:r>
            <a:endParaRPr lang="ko-KR" altLang="en-US" b="0" dirty="0"/>
          </a:p>
        </p:txBody>
      </p:sp>
      <p:sp>
        <p:nvSpPr>
          <p:cNvPr id="27" name="TextBox 26"/>
          <p:cNvSpPr txBox="1"/>
          <p:nvPr/>
        </p:nvSpPr>
        <p:spPr>
          <a:xfrm>
            <a:off x="3491567" y="4281439"/>
            <a:ext cx="990754" cy="276999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altLang="ko-KR" b="0">
                <a:solidFill>
                  <a:schemeClr val="bg1"/>
                </a:solidFill>
              </a:rPr>
              <a:t>REF56A01</a:t>
            </a:r>
            <a:endParaRPr lang="ko-KR" altLang="en-US" b="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534456" y="4281018"/>
            <a:ext cx="877163" cy="276999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altLang="ko-KR" b="0">
                <a:solidFill>
                  <a:schemeClr val="bg1"/>
                </a:solidFill>
              </a:rPr>
              <a:t>REF56A02</a:t>
            </a:r>
            <a:endParaRPr lang="ko-KR" altLang="en-US" b="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654635" y="4277443"/>
            <a:ext cx="865943" cy="276999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altLang="ko-KR" b="0">
                <a:solidFill>
                  <a:schemeClr val="bg1"/>
                </a:solidFill>
              </a:rPr>
              <a:t>REF56B01</a:t>
            </a:r>
            <a:endParaRPr lang="ko-KR" altLang="en-US" b="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586377" y="4275984"/>
            <a:ext cx="865943" cy="276999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altLang="ko-KR" b="0">
                <a:solidFill>
                  <a:schemeClr val="bg1"/>
                </a:solidFill>
              </a:rPr>
              <a:t>REF56B02</a:t>
            </a:r>
            <a:endParaRPr lang="ko-KR" altLang="en-US" b="0" dirty="0">
              <a:solidFill>
                <a:schemeClr val="bg1"/>
              </a:solidFill>
            </a:endParaRPr>
          </a:p>
        </p:txBody>
      </p:sp>
      <p:cxnSp>
        <p:nvCxnSpPr>
          <p:cNvPr id="40" name="꺾인 연결선 39"/>
          <p:cNvCxnSpPr>
            <a:stCxn id="23" idx="2"/>
            <a:endCxn id="25" idx="0"/>
          </p:cNvCxnSpPr>
          <p:nvPr/>
        </p:nvCxnSpPr>
        <p:spPr bwMode="auto">
          <a:xfrm rot="5400000">
            <a:off x="4828092" y="2877539"/>
            <a:ext cx="279275" cy="1048782"/>
          </a:xfrm>
          <a:prstGeom prst="bentConnector3">
            <a:avLst/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1" name="꺾인 연결선 40"/>
          <p:cNvCxnSpPr>
            <a:stCxn id="25" idx="2"/>
            <a:endCxn id="27" idx="0"/>
          </p:cNvCxnSpPr>
          <p:nvPr/>
        </p:nvCxnSpPr>
        <p:spPr bwMode="auto">
          <a:xfrm rot="5400000">
            <a:off x="3983705" y="3821806"/>
            <a:ext cx="462872" cy="456394"/>
          </a:xfrm>
          <a:prstGeom prst="bentConnector3">
            <a:avLst>
              <a:gd name="adj1" fmla="val 50000"/>
            </a:avLst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2" name="꺾인 연결선 41"/>
          <p:cNvCxnSpPr>
            <a:stCxn id="25" idx="2"/>
            <a:endCxn id="29" idx="0"/>
          </p:cNvCxnSpPr>
          <p:nvPr/>
        </p:nvCxnSpPr>
        <p:spPr bwMode="auto">
          <a:xfrm rot="16200000" flipH="1">
            <a:off x="4476963" y="3784942"/>
            <a:ext cx="462451" cy="529700"/>
          </a:xfrm>
          <a:prstGeom prst="bentConnector3">
            <a:avLst>
              <a:gd name="adj1" fmla="val 50000"/>
            </a:avLst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3" name="꺾인 연결선 42"/>
          <p:cNvCxnSpPr>
            <a:stCxn id="23" idx="2"/>
            <a:endCxn id="26" idx="0"/>
          </p:cNvCxnSpPr>
          <p:nvPr/>
        </p:nvCxnSpPr>
        <p:spPr bwMode="auto">
          <a:xfrm rot="16200000" flipH="1">
            <a:off x="5836318" y="2918094"/>
            <a:ext cx="295573" cy="983969"/>
          </a:xfrm>
          <a:prstGeom prst="bentConnector3">
            <a:avLst>
              <a:gd name="adj1" fmla="val 50000"/>
            </a:avLst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4" name="꺾인 연결선 43"/>
          <p:cNvCxnSpPr>
            <a:stCxn id="26" idx="2"/>
            <a:endCxn id="30" idx="0"/>
          </p:cNvCxnSpPr>
          <p:nvPr/>
        </p:nvCxnSpPr>
        <p:spPr bwMode="auto">
          <a:xfrm rot="5400000">
            <a:off x="6060559" y="3861913"/>
            <a:ext cx="442578" cy="388482"/>
          </a:xfrm>
          <a:prstGeom prst="bentConnector3">
            <a:avLst>
              <a:gd name="adj1" fmla="val 50000"/>
            </a:avLst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5" name="꺾인 연결선 44"/>
          <p:cNvCxnSpPr>
            <a:stCxn id="26" idx="2"/>
            <a:endCxn id="32" idx="0"/>
          </p:cNvCxnSpPr>
          <p:nvPr/>
        </p:nvCxnSpPr>
        <p:spPr bwMode="auto">
          <a:xfrm rot="16200000" flipH="1">
            <a:off x="6527160" y="3783794"/>
            <a:ext cx="441119" cy="543260"/>
          </a:xfrm>
          <a:prstGeom prst="bentConnector3">
            <a:avLst>
              <a:gd name="adj1" fmla="val 50000"/>
            </a:avLst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7" name="TextBox 46"/>
          <p:cNvSpPr txBox="1"/>
          <p:nvPr/>
        </p:nvSpPr>
        <p:spPr>
          <a:xfrm>
            <a:off x="1603838" y="4281435"/>
            <a:ext cx="1407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/>
              <a:t>실제 구매한 </a:t>
            </a:r>
            <a:r>
              <a:rPr lang="en-US" altLang="ko-KR" b="0"/>
              <a:t>ITEM</a:t>
            </a:r>
            <a:endParaRPr lang="ko-KR" altLang="en-US" b="0" dirty="0"/>
          </a:p>
        </p:txBody>
      </p:sp>
      <p:sp>
        <p:nvSpPr>
          <p:cNvPr id="48" name="TextBox 47"/>
          <p:cNvSpPr txBox="1"/>
          <p:nvPr/>
        </p:nvSpPr>
        <p:spPr>
          <a:xfrm>
            <a:off x="1004441" y="2846795"/>
            <a:ext cx="431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/>
              <a:t>LV1</a:t>
            </a:r>
            <a:endParaRPr lang="ko-KR" altLang="en-US" b="0" dirty="0"/>
          </a:p>
        </p:txBody>
      </p:sp>
      <p:sp>
        <p:nvSpPr>
          <p:cNvPr id="49" name="TextBox 48"/>
          <p:cNvSpPr txBox="1"/>
          <p:nvPr/>
        </p:nvSpPr>
        <p:spPr>
          <a:xfrm>
            <a:off x="984246" y="3557868"/>
            <a:ext cx="431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/>
              <a:t>LV2</a:t>
            </a:r>
            <a:endParaRPr lang="ko-KR" altLang="en-US" b="0" dirty="0"/>
          </a:p>
        </p:txBody>
      </p:sp>
      <p:sp>
        <p:nvSpPr>
          <p:cNvPr id="50" name="TextBox 49"/>
          <p:cNvSpPr txBox="1"/>
          <p:nvPr/>
        </p:nvSpPr>
        <p:spPr>
          <a:xfrm>
            <a:off x="984246" y="4275985"/>
            <a:ext cx="431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/>
              <a:t>LV3</a:t>
            </a:r>
            <a:endParaRPr lang="ko-KR" altLang="en-US" b="0" dirty="0"/>
          </a:p>
        </p:txBody>
      </p:sp>
      <p:sp>
        <p:nvSpPr>
          <p:cNvPr id="53" name="TextBox 52"/>
          <p:cNvSpPr txBox="1"/>
          <p:nvPr/>
        </p:nvSpPr>
        <p:spPr>
          <a:xfrm>
            <a:off x="5387124" y="269726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dirty="0"/>
              <a:t>냉장고</a:t>
            </a:r>
          </a:p>
        </p:txBody>
      </p:sp>
      <p:sp>
        <p:nvSpPr>
          <p:cNvPr id="54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통계적 접근 </a:t>
            </a: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데이터의 계층구조</a:t>
            </a: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640266" y="3557865"/>
            <a:ext cx="1407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/>
              <a:t>ITEM</a:t>
            </a:r>
            <a:r>
              <a:rPr lang="ko-KR" altLang="en-US" b="0"/>
              <a:t>이 속한 제품</a:t>
            </a:r>
            <a:endParaRPr lang="ko-KR" altLang="en-US" b="0" dirty="0"/>
          </a:p>
        </p:txBody>
      </p:sp>
      <p:sp>
        <p:nvSpPr>
          <p:cNvPr id="60" name="TextBox 59"/>
          <p:cNvSpPr txBox="1"/>
          <p:nvPr/>
        </p:nvSpPr>
        <p:spPr>
          <a:xfrm>
            <a:off x="1648334" y="2868565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/>
              <a:t>제품이 속한 제품군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42773133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2_Samsung SDS 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_Samsung SDS ">
      <a:majorFont>
        <a:latin typeface="HY견고딕"/>
        <a:ea typeface="HY견고딕"/>
        <a:cs typeface="HY견고딕"/>
      </a:majorFont>
      <a:minorFont>
        <a:latin typeface="HY견고딕"/>
        <a:ea typeface="HY견고딕"/>
        <a:cs typeface="HY견고딕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95000"/>
          </a:schemeClr>
        </a:solidFill>
        <a:ln w="9525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2000" tIns="72000" rIns="72000" bIns="72000" numCol="1" rtlCol="0" anchor="t" anchorCtr="0" compatLnSpc="1">
        <a:prstTxWarp prst="textNoShape">
          <a:avLst/>
        </a:prstTxWarp>
        <a:noAutofit/>
      </a:bodyPr>
      <a:lstStyle>
        <a:defPPr marL="228600" marR="0" indent="-22860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tabLst/>
          <a:defRPr kumimoji="1" sz="1000" b="0" i="0" u="none" strike="noStrike" cap="none" normalizeH="0" dirty="0" smtClean="0">
            <a:ln>
              <a:noFill/>
            </a:ln>
            <a:solidFill>
              <a:schemeClr val="tx1">
                <a:lumMod val="75000"/>
              </a:schemeClr>
            </a:solidFill>
            <a:effectLst/>
            <a:latin typeface="돋움" pitchFamily="50" charset="-127"/>
            <a:ea typeface="돋움" pitchFamily="50" charset="-127"/>
            <a:cs typeface="HY견고딕" pitchFamily="18" charset="-127"/>
          </a:defRPr>
        </a:defPPr>
      </a:lstStyle>
    </a:spDef>
    <a:lnDef>
      <a:spPr bwMode="auto">
        <a:noFill/>
        <a:ln w="15875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b="0" dirty="0" smtClean="0">
            <a:latin typeface="돋움" pitchFamily="50" charset="-127"/>
            <a:ea typeface="돋움" pitchFamily="50" charset="-127"/>
          </a:defRPr>
        </a:defPPr>
      </a:lstStyle>
    </a:txDef>
  </a:objectDefaults>
  <a:extraClrSchemeLst>
    <a:extraClrScheme>
      <a:clrScheme name="2_Samsung SDS 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Samsung SDS 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73493</TotalTime>
  <Words>3041</Words>
  <Application>Microsoft Office PowerPoint</Application>
  <PresentationFormat>화면 슬라이드 쇼(16:9)</PresentationFormat>
  <Paragraphs>868</Paragraphs>
  <Slides>46</Slides>
  <Notes>44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9" baseType="lpstr">
      <vt:lpstr>HY견고딕</vt:lpstr>
      <vt:lpstr>Arial</vt:lpstr>
      <vt:lpstr>나눔손글씨 펜</vt:lpstr>
      <vt:lpstr>맑은 고딕</vt:lpstr>
      <vt:lpstr>돋움</vt:lpstr>
      <vt:lpstr>Times New Roman</vt:lpstr>
      <vt:lpstr>Cambria Math</vt:lpstr>
      <vt:lpstr>굴림</vt:lpstr>
      <vt:lpstr>굴림체</vt:lpstr>
      <vt:lpstr>나눔바른고딕</vt:lpstr>
      <vt:lpstr>Wingdings</vt:lpstr>
      <vt:lpstr>HY헤드라인M</vt:lpstr>
      <vt:lpstr>2_Samsung SDS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Samsung SDS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프레젠테이션</dc:creator>
  <cp:lastModifiedBy>김효관</cp:lastModifiedBy>
  <cp:revision>9712</cp:revision>
  <dcterms:created xsi:type="dcterms:W3CDTF">2008-04-23T04:36:31Z</dcterms:created>
  <dcterms:modified xsi:type="dcterms:W3CDTF">2019-05-29T00:20:42Z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D:\Samsung Virtual Data Tool-Sender\SSA-AJP 6차 현장적용과제계획서_김효관_함장호.pptx</vt:lpwstr>
  </property>
</Properties>
</file>